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Fira Sans Extra Condensed Medium"/>
      <p:regular r:id="rId34"/>
      <p:bold r:id="rId35"/>
      <p:italic r:id="rId36"/>
      <p:boldItalic r:id="rId37"/>
    </p:embeddedFont>
    <p:embeddedFont>
      <p:font typeface="Roboto Condensed"/>
      <p:regular r:id="rId38"/>
      <p:bold r:id="rId39"/>
      <p:italic r:id="rId40"/>
      <p:boldItalic r:id="rId41"/>
    </p:embeddedFont>
    <p:embeddedFont>
      <p:font typeface="Squada One"/>
      <p:regular r:id="rId42"/>
    </p:embeddedFont>
    <p:embeddedFont>
      <p:font typeface="Roboto Condensed Light"/>
      <p:regular r:id="rId43"/>
      <p:bold r:id="rId44"/>
      <p:italic r:id="rId45"/>
      <p:boldItalic r:id="rId46"/>
    </p:embeddedFont>
    <p:embeddedFont>
      <p:font typeface="Exo 2"/>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1" roundtripDataSignature="AMtx7mjhmnRjJjHXH05GT1OIpFpUh3QH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BC81CA-318A-4E5C-9AAE-A0DC0F062172}">
  <a:tblStyle styleId="{72BC81CA-318A-4E5C-9AAE-A0DC0F06217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italic.fntdata"/><Relationship Id="rId42" Type="http://schemas.openxmlformats.org/officeDocument/2006/relationships/font" Target="fonts/SquadaOne-regular.fntdata"/><Relationship Id="rId41" Type="http://schemas.openxmlformats.org/officeDocument/2006/relationships/font" Target="fonts/RobotoCondensed-boldItalic.fntdata"/><Relationship Id="rId44" Type="http://schemas.openxmlformats.org/officeDocument/2006/relationships/font" Target="fonts/RobotoCondensedLight-bold.fntdata"/><Relationship Id="rId43" Type="http://schemas.openxmlformats.org/officeDocument/2006/relationships/font" Target="fonts/RobotoCondensedLight-regular.fntdata"/><Relationship Id="rId46" Type="http://schemas.openxmlformats.org/officeDocument/2006/relationships/font" Target="fonts/RobotoCondensedLight-boldItalic.fntdata"/><Relationship Id="rId45" Type="http://schemas.openxmlformats.org/officeDocument/2006/relationships/font" Target="fonts/RobotoCondensed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xo2-bold.fntdata"/><Relationship Id="rId47" Type="http://schemas.openxmlformats.org/officeDocument/2006/relationships/font" Target="fonts/Exo2-regular.fntdata"/><Relationship Id="rId49" Type="http://schemas.openxmlformats.org/officeDocument/2006/relationships/font" Target="fonts/Exo2-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FiraSansExtraCondensedMedium-bold.fntdata"/><Relationship Id="rId34" Type="http://schemas.openxmlformats.org/officeDocument/2006/relationships/font" Target="fonts/FiraSansExtraCondensedMedium-regular.fntdata"/><Relationship Id="rId37" Type="http://schemas.openxmlformats.org/officeDocument/2006/relationships/font" Target="fonts/FiraSansExtraCondensedMedium-boldItalic.fntdata"/><Relationship Id="rId36" Type="http://schemas.openxmlformats.org/officeDocument/2006/relationships/font" Target="fonts/FiraSansExtraCondensedMedium-italic.fntdata"/><Relationship Id="rId39" Type="http://schemas.openxmlformats.org/officeDocument/2006/relationships/font" Target="fonts/RobotoCondensed-bold.fntdata"/><Relationship Id="rId38" Type="http://schemas.openxmlformats.org/officeDocument/2006/relationships/font" Target="fonts/RobotoCondense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Exo2-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30"/>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0" name="Google Shape;10;p30"/>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39"/>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57" name="Google Shape;57;p39"/>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58" name="Google Shape;58;p39"/>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4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61" name="Google Shape;61;p40"/>
          <p:cNvSpPr txBox="1"/>
          <p:nvPr>
            <p:ph idx="2" type="title"/>
          </p:nvPr>
        </p:nvSpPr>
        <p:spPr>
          <a:xfrm>
            <a:off x="1086651" y="14751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62" name="Google Shape;62;p40"/>
          <p:cNvSpPr txBox="1"/>
          <p:nvPr>
            <p:ph idx="1" type="subTitle"/>
          </p:nvPr>
        </p:nvSpPr>
        <p:spPr>
          <a:xfrm flipH="1">
            <a:off x="3481677" y="1666454"/>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63" name="Google Shape;63;p40"/>
          <p:cNvSpPr txBox="1"/>
          <p:nvPr>
            <p:ph idx="3" type="title"/>
          </p:nvPr>
        </p:nvSpPr>
        <p:spPr>
          <a:xfrm>
            <a:off x="2298451" y="2475350"/>
            <a:ext cx="17637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64" name="Google Shape;64;p40"/>
          <p:cNvSpPr txBox="1"/>
          <p:nvPr>
            <p:ph idx="4" type="subTitle"/>
          </p:nvPr>
        </p:nvSpPr>
        <p:spPr>
          <a:xfrm flipH="1">
            <a:off x="4568051" y="2688425"/>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65" name="Google Shape;65;p40"/>
          <p:cNvSpPr txBox="1"/>
          <p:nvPr>
            <p:ph idx="5" type="title"/>
          </p:nvPr>
        </p:nvSpPr>
        <p:spPr>
          <a:xfrm>
            <a:off x="3353176" y="35136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66" name="Google Shape;66;p40"/>
          <p:cNvSpPr txBox="1"/>
          <p:nvPr>
            <p:ph idx="6" type="subTitle"/>
          </p:nvPr>
        </p:nvSpPr>
        <p:spPr>
          <a:xfrm flipH="1">
            <a:off x="5671490" y="3709941"/>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4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69" name="Google Shape;69;p41"/>
          <p:cNvSpPr txBox="1"/>
          <p:nvPr>
            <p:ph idx="2" type="ctrTitle"/>
          </p:nvPr>
        </p:nvSpPr>
        <p:spPr>
          <a:xfrm>
            <a:off x="5616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70" name="Google Shape;70;p41"/>
          <p:cNvSpPr txBox="1"/>
          <p:nvPr>
            <p:ph idx="1" type="subTitle"/>
          </p:nvPr>
        </p:nvSpPr>
        <p:spPr>
          <a:xfrm>
            <a:off x="872450" y="3090475"/>
            <a:ext cx="2052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71" name="Google Shape;71;p41"/>
          <p:cNvSpPr txBox="1"/>
          <p:nvPr>
            <p:ph idx="3" type="ctrTitle"/>
          </p:nvPr>
        </p:nvSpPr>
        <p:spPr>
          <a:xfrm>
            <a:off x="32352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72" name="Google Shape;72;p41"/>
          <p:cNvSpPr txBox="1"/>
          <p:nvPr>
            <p:ph idx="4" type="subTitle"/>
          </p:nvPr>
        </p:nvSpPr>
        <p:spPr>
          <a:xfrm>
            <a:off x="3462900" y="2036750"/>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73" name="Google Shape;73;p41"/>
          <p:cNvSpPr txBox="1"/>
          <p:nvPr>
            <p:ph idx="5" type="ctrTitle"/>
          </p:nvPr>
        </p:nvSpPr>
        <p:spPr>
          <a:xfrm>
            <a:off x="59088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74" name="Google Shape;74;p41"/>
          <p:cNvSpPr txBox="1"/>
          <p:nvPr>
            <p:ph idx="6" type="subTitle"/>
          </p:nvPr>
        </p:nvSpPr>
        <p:spPr>
          <a:xfrm>
            <a:off x="6136500" y="3090475"/>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42"/>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77" name="Google Shape;77;p42"/>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78" name="Google Shape;78;p42"/>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4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81" name="Google Shape;81;p43"/>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82" name="Google Shape;82;p43"/>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3" name="Google Shape;83;p43"/>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84" name="Google Shape;84;p43"/>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5" name="Google Shape;85;p43"/>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86" name="Google Shape;86;p43"/>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7" name="Google Shape;87;p43"/>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88" name="Google Shape;88;p43"/>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9" name="Google Shape;89;p43"/>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90" name="Google Shape;90;p43"/>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91" name="Google Shape;91;p43"/>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92" name="Google Shape;92;p43"/>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4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45"/>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97" name="Google Shape;97;p45"/>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98" name="Google Shape;98;p45"/>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4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01" name="Google Shape;101;p46"/>
          <p:cNvSpPr txBox="1"/>
          <p:nvPr>
            <p:ph idx="2" type="ctrTitle"/>
          </p:nvPr>
        </p:nvSpPr>
        <p:spPr>
          <a:xfrm>
            <a:off x="2285760" y="165204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102" name="Google Shape;102;p46"/>
          <p:cNvSpPr txBox="1"/>
          <p:nvPr>
            <p:ph idx="1" type="subTitle"/>
          </p:nvPr>
        </p:nvSpPr>
        <p:spPr>
          <a:xfrm>
            <a:off x="2285760" y="194629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03" name="Google Shape;103;p46"/>
          <p:cNvSpPr txBox="1"/>
          <p:nvPr>
            <p:ph idx="3" type="ctrTitle"/>
          </p:nvPr>
        </p:nvSpPr>
        <p:spPr>
          <a:xfrm>
            <a:off x="2285760" y="35705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104" name="Google Shape;104;p46"/>
          <p:cNvSpPr txBox="1"/>
          <p:nvPr>
            <p:ph idx="4" type="subTitle"/>
          </p:nvPr>
        </p:nvSpPr>
        <p:spPr>
          <a:xfrm>
            <a:off x="2285760" y="38648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05" name="Google Shape;105;p46"/>
          <p:cNvSpPr txBox="1"/>
          <p:nvPr>
            <p:ph idx="5" type="ctrTitle"/>
          </p:nvPr>
        </p:nvSpPr>
        <p:spPr>
          <a:xfrm>
            <a:off x="5047297" y="1652042"/>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106" name="Google Shape;106;p46"/>
          <p:cNvSpPr txBox="1"/>
          <p:nvPr>
            <p:ph idx="6" type="subTitle"/>
          </p:nvPr>
        </p:nvSpPr>
        <p:spPr>
          <a:xfrm>
            <a:off x="5047299" y="1946292"/>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07" name="Google Shape;107;p46"/>
          <p:cNvSpPr txBox="1"/>
          <p:nvPr>
            <p:ph idx="7" type="ctrTitle"/>
          </p:nvPr>
        </p:nvSpPr>
        <p:spPr>
          <a:xfrm>
            <a:off x="5047297" y="35705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108" name="Google Shape;108;p46"/>
          <p:cNvSpPr txBox="1"/>
          <p:nvPr>
            <p:ph idx="8" type="subTitle"/>
          </p:nvPr>
        </p:nvSpPr>
        <p:spPr>
          <a:xfrm>
            <a:off x="5047299" y="38648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47"/>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111" name="Google Shape;111;p47"/>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12" name="Google Shape;112;p47"/>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4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1"/>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13" name="Google Shape;13;p31"/>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4" name="Google Shape;14;p31"/>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4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50"/>
          <p:cNvSpPr txBox="1"/>
          <p:nvPr>
            <p:ph type="ctrTitle"/>
          </p:nvPr>
        </p:nvSpPr>
        <p:spPr>
          <a:xfrm flipH="1">
            <a:off x="1698072" y="21784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119" name="Google Shape;119;p50"/>
          <p:cNvSpPr txBox="1"/>
          <p:nvPr>
            <p:ph idx="2" type="title"/>
          </p:nvPr>
        </p:nvSpPr>
        <p:spPr>
          <a:xfrm flipH="1">
            <a:off x="3914472" y="18666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20" name="Google Shape;120;p50"/>
          <p:cNvSpPr txBox="1"/>
          <p:nvPr>
            <p:ph idx="1" type="subTitle"/>
          </p:nvPr>
        </p:nvSpPr>
        <p:spPr>
          <a:xfrm>
            <a:off x="2668872"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5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52"/>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125" name="Google Shape;125;p52"/>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 name="Google Shape;126;p52"/>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Roboto Condensed Light"/>
                <a:ea typeface="Roboto Condensed Light"/>
                <a:cs typeface="Roboto Condensed Light"/>
                <a:sym typeface="Roboto Condensed Light"/>
              </a:rPr>
              <a:t>CREDITS: This presentation template was created by </a:t>
            </a:r>
            <a:r>
              <a:rPr b="1" i="0" lang="en" sz="1000" u="none" cap="none" strike="noStrike">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b="0" i="0" lang="en" sz="1000" u="none" cap="none" strike="noStrike">
                <a:solidFill>
                  <a:schemeClr val="dk1"/>
                </a:solidFill>
                <a:latin typeface="Roboto Condensed Light"/>
                <a:ea typeface="Roboto Condensed Light"/>
                <a:cs typeface="Roboto Condensed Light"/>
                <a:sym typeface="Roboto Condensed Light"/>
              </a:rPr>
              <a:t>, including icons by </a:t>
            </a:r>
            <a:r>
              <a:rPr b="1" i="0" lang="en" sz="1000" u="none" cap="none" strike="noStrike">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b="0" i="0" lang="en" sz="1000" u="none" cap="none" strike="noStrike">
                <a:solidFill>
                  <a:schemeClr val="dk1"/>
                </a:solidFill>
                <a:latin typeface="Roboto Condensed Light"/>
                <a:ea typeface="Roboto Condensed Light"/>
                <a:cs typeface="Roboto Condensed Light"/>
                <a:sym typeface="Roboto Condensed Light"/>
              </a:rPr>
              <a:t>, and infographics &amp; images by </a:t>
            </a:r>
            <a:r>
              <a:rPr b="1" i="0" lang="en" sz="1000" u="none" cap="none" strike="noStrike">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b="0" i="0" lang="en" sz="1000" u="none" cap="none" strike="noStrike">
                <a:solidFill>
                  <a:schemeClr val="dk1"/>
                </a:solidFill>
                <a:latin typeface="Roboto Condensed Light"/>
                <a:ea typeface="Roboto Condensed Light"/>
                <a:cs typeface="Roboto Condensed Light"/>
                <a:sym typeface="Roboto Condensed Light"/>
              </a:rPr>
              <a:t>. </a:t>
            </a:r>
            <a:endParaRPr b="0" i="0" sz="10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300"/>
              </a:spcBef>
              <a:spcAft>
                <a:spcPts val="0"/>
              </a:spcAft>
              <a:buClr>
                <a:srgbClr val="000000"/>
              </a:buClr>
              <a:buSzPts val="900"/>
              <a:buFont typeface="Arial"/>
              <a:buNone/>
            </a:pPr>
            <a:r>
              <a:rPr b="1" i="0" lang="en" sz="900" u="none" cap="none" strike="noStrike">
                <a:solidFill>
                  <a:schemeClr val="dk1"/>
                </a:solidFill>
                <a:latin typeface="Roboto Condensed"/>
                <a:ea typeface="Roboto Condensed"/>
                <a:cs typeface="Roboto Condensed"/>
                <a:sym typeface="Roboto Condensed"/>
              </a:rPr>
              <a:t>Please keep this slide for attribution.</a:t>
            </a:r>
            <a:endParaRPr b="1" i="0" sz="900" u="none" cap="none" strike="noStrike">
              <a:solidFill>
                <a:schemeClr val="dk1"/>
              </a:solidFill>
              <a:latin typeface="Roboto Condensed"/>
              <a:ea typeface="Roboto Condensed"/>
              <a:cs typeface="Roboto Condensed"/>
              <a:sym typeface="Roboto Condensed"/>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2"/>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17" name="Google Shape;17;p32"/>
          <p:cNvSpPr txBox="1"/>
          <p:nvPr>
            <p:ph idx="1" type="subTitle"/>
          </p:nvPr>
        </p:nvSpPr>
        <p:spPr>
          <a:xfrm>
            <a:off x="2459550" y="2314225"/>
            <a:ext cx="4224900" cy="178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33"/>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rgbClr val="000000"/>
              </a:buClr>
              <a:buSzPts val="2000"/>
              <a:buNone/>
              <a:defRPr sz="2000">
                <a:solidFill>
                  <a:srgbClr val="000000"/>
                </a:solidFill>
              </a:defRPr>
            </a:lvl2pPr>
            <a:lvl3pPr lvl="2" algn="r">
              <a:lnSpc>
                <a:spcPct val="100000"/>
              </a:lnSpc>
              <a:spcBef>
                <a:spcPts val="0"/>
              </a:spcBef>
              <a:spcAft>
                <a:spcPts val="0"/>
              </a:spcAft>
              <a:buClr>
                <a:srgbClr val="000000"/>
              </a:buClr>
              <a:buSzPts val="2000"/>
              <a:buNone/>
              <a:defRPr sz="2000">
                <a:solidFill>
                  <a:srgbClr val="000000"/>
                </a:solidFill>
              </a:defRPr>
            </a:lvl3pPr>
            <a:lvl4pPr lvl="3" algn="r">
              <a:lnSpc>
                <a:spcPct val="100000"/>
              </a:lnSpc>
              <a:spcBef>
                <a:spcPts val="0"/>
              </a:spcBef>
              <a:spcAft>
                <a:spcPts val="0"/>
              </a:spcAft>
              <a:buClr>
                <a:srgbClr val="000000"/>
              </a:buClr>
              <a:buSzPts val="2000"/>
              <a:buNone/>
              <a:defRPr sz="2000">
                <a:solidFill>
                  <a:srgbClr val="000000"/>
                </a:solidFill>
              </a:defRPr>
            </a:lvl4pPr>
            <a:lvl5pPr lvl="4" algn="r">
              <a:lnSpc>
                <a:spcPct val="100000"/>
              </a:lnSpc>
              <a:spcBef>
                <a:spcPts val="0"/>
              </a:spcBef>
              <a:spcAft>
                <a:spcPts val="0"/>
              </a:spcAft>
              <a:buClr>
                <a:srgbClr val="000000"/>
              </a:buClr>
              <a:buSzPts val="2000"/>
              <a:buNone/>
              <a:defRPr sz="2000">
                <a:solidFill>
                  <a:srgbClr val="000000"/>
                </a:solidFill>
              </a:defRPr>
            </a:lvl5pPr>
            <a:lvl6pPr lvl="5" algn="r">
              <a:lnSpc>
                <a:spcPct val="100000"/>
              </a:lnSpc>
              <a:spcBef>
                <a:spcPts val="0"/>
              </a:spcBef>
              <a:spcAft>
                <a:spcPts val="0"/>
              </a:spcAft>
              <a:buClr>
                <a:srgbClr val="000000"/>
              </a:buClr>
              <a:buSzPts val="2000"/>
              <a:buNone/>
              <a:defRPr sz="2000">
                <a:solidFill>
                  <a:srgbClr val="000000"/>
                </a:solidFill>
              </a:defRPr>
            </a:lvl6pPr>
            <a:lvl7pPr lvl="6" algn="r">
              <a:lnSpc>
                <a:spcPct val="100000"/>
              </a:lnSpc>
              <a:spcBef>
                <a:spcPts val="0"/>
              </a:spcBef>
              <a:spcAft>
                <a:spcPts val="0"/>
              </a:spcAft>
              <a:buClr>
                <a:srgbClr val="000000"/>
              </a:buClr>
              <a:buSzPts val="2000"/>
              <a:buNone/>
              <a:defRPr sz="2000">
                <a:solidFill>
                  <a:srgbClr val="000000"/>
                </a:solidFill>
              </a:defRPr>
            </a:lvl7pPr>
            <a:lvl8pPr lvl="7" algn="r">
              <a:lnSpc>
                <a:spcPct val="100000"/>
              </a:lnSpc>
              <a:spcBef>
                <a:spcPts val="0"/>
              </a:spcBef>
              <a:spcAft>
                <a:spcPts val="0"/>
              </a:spcAft>
              <a:buClr>
                <a:srgbClr val="000000"/>
              </a:buClr>
              <a:buSzPts val="2000"/>
              <a:buNone/>
              <a:defRPr sz="2000">
                <a:solidFill>
                  <a:srgbClr val="000000"/>
                </a:solidFill>
              </a:defRPr>
            </a:lvl8pPr>
            <a:lvl9pPr lvl="8" algn="r">
              <a:lnSpc>
                <a:spcPct val="100000"/>
              </a:lnSpc>
              <a:spcBef>
                <a:spcPts val="0"/>
              </a:spcBef>
              <a:spcAft>
                <a:spcPts val="0"/>
              </a:spcAft>
              <a:buClr>
                <a:srgbClr val="000000"/>
              </a:buClr>
              <a:buSzPts val="2000"/>
              <a:buNone/>
              <a:defRPr sz="2000">
                <a:solidFill>
                  <a:srgbClr val="000000"/>
                </a:solidFill>
              </a:defRPr>
            </a:lvl9pPr>
          </a:lstStyle>
          <a:p/>
        </p:txBody>
      </p:sp>
      <p:sp>
        <p:nvSpPr>
          <p:cNvPr id="20" name="Google Shape;20;p33"/>
          <p:cNvSpPr txBox="1"/>
          <p:nvPr>
            <p:ph idx="1" type="subTitle"/>
          </p:nvPr>
        </p:nvSpPr>
        <p:spPr>
          <a:xfrm>
            <a:off x="1179233" y="3058425"/>
            <a:ext cx="30951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solidFill>
                  <a:srgbClr val="000000"/>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21" name="Google Shape;21;p33"/>
          <p:cNvSpPr txBox="1"/>
          <p:nvPr>
            <p:ph idx="2" type="ctrTitle"/>
          </p:nvPr>
        </p:nvSpPr>
        <p:spPr>
          <a:xfrm>
            <a:off x="193209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4" name="Google Shape;24;p34"/>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5" name="Google Shape;25;p34"/>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26" name="Google Shape;26;p34"/>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7" name="Google Shape;27;p34"/>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35"/>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30" name="Google Shape;30;p3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31" name="Shape 31"/>
        <p:cNvGrpSpPr/>
        <p:nvPr/>
      </p:nvGrpSpPr>
      <p:grpSpPr>
        <a:xfrm>
          <a:off x="0" y="0"/>
          <a:ext cx="0" cy="0"/>
          <a:chOff x="0" y="0"/>
          <a:chExt cx="0" cy="0"/>
        </a:xfrm>
      </p:grpSpPr>
      <p:sp>
        <p:nvSpPr>
          <p:cNvPr id="32" name="Google Shape;32;p36"/>
          <p:cNvSpPr txBox="1"/>
          <p:nvPr>
            <p:ph type="ctrTitle"/>
          </p:nvPr>
        </p:nvSpPr>
        <p:spPr>
          <a:xfrm flipH="1">
            <a:off x="1193529" y="1611150"/>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37"/>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35" name="Google Shape;35;p37"/>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36" name="Google Shape;36;p37"/>
          <p:cNvSpPr txBox="1"/>
          <p:nvPr>
            <p:ph idx="1" type="subTitle"/>
          </p:nvPr>
        </p:nvSpPr>
        <p:spPr>
          <a:xfrm>
            <a:off x="690446" y="6564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37" name="Google Shape;37;p37"/>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8" name="Google Shape;38;p37"/>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9" name="Google Shape;39;p37"/>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0" name="Google Shape;40;p37"/>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1" name="Google Shape;41;p37"/>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2" name="Google Shape;42;p37"/>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3" name="Google Shape;43;p37"/>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44" name="Google Shape;44;p37"/>
          <p:cNvSpPr txBox="1"/>
          <p:nvPr>
            <p:ph idx="13" type="subTitle"/>
          </p:nvPr>
        </p:nvSpPr>
        <p:spPr>
          <a:xfrm>
            <a:off x="690446" y="16226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45" name="Google Shape;45;p37"/>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46" name="Google Shape;46;p37"/>
          <p:cNvSpPr txBox="1"/>
          <p:nvPr>
            <p:ph idx="15" type="subTitle"/>
          </p:nvPr>
        </p:nvSpPr>
        <p:spPr>
          <a:xfrm>
            <a:off x="690446" y="25961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47" name="Google Shape;47;p37"/>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8" name="Google Shape;48;p37"/>
          <p:cNvSpPr txBox="1"/>
          <p:nvPr>
            <p:ph idx="17" type="subTitle"/>
          </p:nvPr>
        </p:nvSpPr>
        <p:spPr>
          <a:xfrm>
            <a:off x="6811558" y="22300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9" name="Google Shape;49;p37"/>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50" name="Google Shape;50;p37"/>
          <p:cNvSpPr txBox="1"/>
          <p:nvPr>
            <p:ph idx="19" type="subTitle"/>
          </p:nvPr>
        </p:nvSpPr>
        <p:spPr>
          <a:xfrm>
            <a:off x="6811558" y="32539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51" name="Google Shape;51;p37"/>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52" name="Google Shape;52;p37"/>
          <p:cNvSpPr txBox="1"/>
          <p:nvPr>
            <p:ph idx="21" type="subTitle"/>
          </p:nvPr>
        </p:nvSpPr>
        <p:spPr>
          <a:xfrm>
            <a:off x="6811558" y="42661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3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Exo 2"/>
              <a:buNone/>
              <a:defRPr b="1" i="0" sz="2800" u="none" cap="none" strike="noStrike">
                <a:solidFill>
                  <a:schemeClr val="dk1"/>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2pPr>
            <a:lvl3pPr lvl="2"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3pPr>
            <a:lvl4pPr lvl="3"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4pPr>
            <a:lvl5pPr lvl="4"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5pPr>
            <a:lvl6pPr lvl="5"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6pPr>
            <a:lvl7pPr lvl="6"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7pPr>
            <a:lvl8pPr lvl="7"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8pPr>
            <a:lvl9pPr lvl="8"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9pPr>
          </a:lstStyle>
          <a:p/>
        </p:txBody>
      </p:sp>
      <p:sp>
        <p:nvSpPr>
          <p:cNvPr id="7" name="Google Shape;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arxiv.org/pdf/1909.11573.pdf" TargetMode="External"/><Relationship Id="rId4" Type="http://schemas.openxmlformats.org/officeDocument/2006/relationships/hyperlink" Target="https://arxiv.org/pdf/2009.07480.pdf" TargetMode="External"/><Relationship Id="rId5" Type="http://schemas.openxmlformats.org/officeDocument/2006/relationships/hyperlink" Target="https://arxiv.org/pdf/2004.11138.pdf" TargetMode="External"/><Relationship Id="rId6" Type="http://schemas.openxmlformats.org/officeDocument/2006/relationships/hyperlink" Target="https://arxiv.org/abs/1406.2661" TargetMode="External"/><Relationship Id="rId7" Type="http://schemas.openxmlformats.org/officeDocument/2006/relationships/hyperlink" Target="https://github.com/deepfakes/faceswap"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1" name="Shape 131"/>
        <p:cNvGrpSpPr/>
        <p:nvPr/>
      </p:nvGrpSpPr>
      <p:grpSpPr>
        <a:xfrm>
          <a:off x="0" y="0"/>
          <a:ext cx="0" cy="0"/>
          <a:chOff x="0" y="0"/>
          <a:chExt cx="0" cy="0"/>
        </a:xfrm>
      </p:grpSpPr>
      <p:sp>
        <p:nvSpPr>
          <p:cNvPr id="132" name="Google Shape;132;p1"/>
          <p:cNvSpPr txBox="1"/>
          <p:nvPr/>
        </p:nvSpPr>
        <p:spPr>
          <a:xfrm>
            <a:off x="2646600" y="205413"/>
            <a:ext cx="3850800" cy="33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6D9EEB"/>
                </a:solidFill>
                <a:latin typeface="Roboto Condensed"/>
                <a:ea typeface="Roboto Condensed"/>
                <a:cs typeface="Roboto Condensed"/>
                <a:sym typeface="Roboto Condensed"/>
              </a:rPr>
              <a:t>P.K.M Educational Trust®</a:t>
            </a:r>
            <a:endParaRPr b="0" i="0" sz="1400" u="none" cap="none" strike="noStrike">
              <a:solidFill>
                <a:srgbClr val="6D9EEB"/>
              </a:solidFill>
              <a:latin typeface="Roboto Condensed"/>
              <a:ea typeface="Roboto Condensed"/>
              <a:cs typeface="Roboto Condensed"/>
              <a:sym typeface="Roboto Condensed"/>
            </a:endParaRPr>
          </a:p>
        </p:txBody>
      </p:sp>
      <p:sp>
        <p:nvSpPr>
          <p:cNvPr id="133" name="Google Shape;133;p1"/>
          <p:cNvSpPr txBox="1"/>
          <p:nvPr/>
        </p:nvSpPr>
        <p:spPr>
          <a:xfrm>
            <a:off x="2114350" y="541413"/>
            <a:ext cx="4890000" cy="479100"/>
          </a:xfrm>
          <a:prstGeom prst="rect">
            <a:avLst/>
          </a:prstGeom>
          <a:noFill/>
          <a:ln>
            <a:noFill/>
          </a:ln>
        </p:spPr>
        <p:txBody>
          <a:bodyPr anchorCtr="0" anchor="t" bIns="91425" lIns="91425" spcFirstLastPara="1" rIns="91425" wrap="square" tIns="91425">
            <a:noAutofit/>
          </a:bodyPr>
          <a:lstStyle/>
          <a:p>
            <a:pPr indent="0" lvl="0" marL="457200" marR="0" rtl="0" algn="ctr">
              <a:lnSpc>
                <a:spcPct val="100000"/>
              </a:lnSpc>
              <a:spcBef>
                <a:spcPts val="0"/>
              </a:spcBef>
              <a:spcAft>
                <a:spcPts val="0"/>
              </a:spcAft>
              <a:buClr>
                <a:srgbClr val="000000"/>
              </a:buClr>
              <a:buSzPts val="2200"/>
              <a:buFont typeface="Arial"/>
              <a:buNone/>
            </a:pPr>
            <a:r>
              <a:rPr b="1" i="0" lang="en" sz="2200" u="none" cap="none" strike="noStrike">
                <a:solidFill>
                  <a:srgbClr val="CC0000"/>
                </a:solidFill>
                <a:latin typeface="Exo 2"/>
                <a:ea typeface="Exo 2"/>
                <a:cs typeface="Exo 2"/>
                <a:sym typeface="Exo 2"/>
              </a:rPr>
              <a:t>R.R. INSTITUTE OF TECHNOLOGY</a:t>
            </a:r>
            <a:endParaRPr b="1" i="0" sz="2200" u="none" cap="none" strike="noStrike">
              <a:solidFill>
                <a:srgbClr val="CC0000"/>
              </a:solidFill>
              <a:latin typeface="Exo 2"/>
              <a:ea typeface="Exo 2"/>
              <a:cs typeface="Exo 2"/>
              <a:sym typeface="Exo 2"/>
            </a:endParaRPr>
          </a:p>
        </p:txBody>
      </p:sp>
      <p:sp>
        <p:nvSpPr>
          <p:cNvPr id="134" name="Google Shape;134;p1"/>
          <p:cNvSpPr txBox="1"/>
          <p:nvPr/>
        </p:nvSpPr>
        <p:spPr>
          <a:xfrm>
            <a:off x="112050" y="1020513"/>
            <a:ext cx="89199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6"/>
              </a:buClr>
              <a:buSzPts val="1100"/>
              <a:buFont typeface="Arial"/>
              <a:buNone/>
            </a:pPr>
            <a:r>
              <a:rPr b="0" i="0" lang="en" sz="1200" u="none" cap="none" strike="noStrike">
                <a:solidFill>
                  <a:srgbClr val="000000"/>
                </a:solidFill>
                <a:latin typeface="Roboto Condensed Light"/>
                <a:ea typeface="Roboto Condensed Light"/>
                <a:cs typeface="Roboto Condensed Light"/>
                <a:sym typeface="Roboto Condensed Light"/>
              </a:rPr>
              <a:t>(Affiliated to VTU, Belagavi | Approved by AICTE, New Delhi &amp; Government of Karnataka) Accredited by NAAC with B+</a:t>
            </a:r>
            <a:endParaRPr b="0" i="0" sz="1200" u="none" cap="none" strike="noStrike">
              <a:solidFill>
                <a:srgbClr val="000000"/>
              </a:solidFill>
              <a:latin typeface="Roboto Condensed Light"/>
              <a:ea typeface="Roboto Condensed Light"/>
              <a:cs typeface="Roboto Condensed Light"/>
              <a:sym typeface="Roboto Condensed Light"/>
            </a:endParaRPr>
          </a:p>
          <a:p>
            <a:pPr indent="0" lvl="0" marL="0" marR="0" rtl="0" algn="ctr">
              <a:lnSpc>
                <a:spcPct val="100000"/>
              </a:lnSpc>
              <a:spcBef>
                <a:spcPts val="0"/>
              </a:spcBef>
              <a:spcAft>
                <a:spcPts val="0"/>
              </a:spcAft>
              <a:buClr>
                <a:schemeClr val="accent6"/>
              </a:buClr>
              <a:buSzPts val="1100"/>
              <a:buFont typeface="Arial"/>
              <a:buNone/>
            </a:pPr>
            <a:r>
              <a:t/>
            </a:r>
            <a:endParaRPr b="0" i="0" sz="1200" u="none" cap="none" strike="noStrike">
              <a:solidFill>
                <a:srgbClr val="000000"/>
              </a:solidFill>
              <a:latin typeface="Roboto Condensed Light"/>
              <a:ea typeface="Roboto Condensed Light"/>
              <a:cs typeface="Roboto Condensed Light"/>
              <a:sym typeface="Roboto Condensed Light"/>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Condensed Light"/>
              <a:ea typeface="Roboto Condensed Light"/>
              <a:cs typeface="Roboto Condensed Light"/>
              <a:sym typeface="Roboto Condensed Light"/>
            </a:endParaRPr>
          </a:p>
        </p:txBody>
      </p:sp>
      <p:sp>
        <p:nvSpPr>
          <p:cNvPr id="135" name="Google Shape;135;p1"/>
          <p:cNvSpPr txBox="1"/>
          <p:nvPr/>
        </p:nvSpPr>
        <p:spPr>
          <a:xfrm>
            <a:off x="2492550" y="1545750"/>
            <a:ext cx="3766800" cy="75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434343"/>
                </a:solidFill>
                <a:latin typeface="Exo 2"/>
                <a:ea typeface="Exo 2"/>
                <a:cs typeface="Exo 2"/>
                <a:sym typeface="Exo 2"/>
              </a:rPr>
              <a:t>Department of  Computer Science and Engineering</a:t>
            </a:r>
            <a:endParaRPr b="1" i="0" sz="1500" u="none" cap="none" strike="noStrike">
              <a:solidFill>
                <a:srgbClr val="434343"/>
              </a:solidFill>
              <a:latin typeface="Exo 2"/>
              <a:ea typeface="Exo 2"/>
              <a:cs typeface="Exo 2"/>
              <a:sym typeface="Exo 2"/>
            </a:endParaRPr>
          </a:p>
        </p:txBody>
      </p:sp>
      <p:sp>
        <p:nvSpPr>
          <p:cNvPr id="136" name="Google Shape;136;p1"/>
          <p:cNvSpPr txBox="1"/>
          <p:nvPr/>
        </p:nvSpPr>
        <p:spPr>
          <a:xfrm>
            <a:off x="1403400" y="2698813"/>
            <a:ext cx="5945100" cy="93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6"/>
              </a:buClr>
              <a:buSzPts val="1100"/>
              <a:buFont typeface="Arial"/>
              <a:buNone/>
            </a:pPr>
            <a:r>
              <a:rPr b="1" i="0" lang="en" sz="2400" u="none" cap="none" strike="noStrike">
                <a:solidFill>
                  <a:schemeClr val="dk1"/>
                </a:solidFill>
                <a:latin typeface="Exo 2"/>
                <a:ea typeface="Exo 2"/>
                <a:cs typeface="Exo 2"/>
                <a:sym typeface="Exo 2"/>
              </a:rPr>
              <a:t>Deepfake Creation and Detection Using Cycle GANs</a:t>
            </a:r>
            <a:endParaRPr b="0" i="0" sz="2400" u="none" cap="none" strike="noStrike">
              <a:solidFill>
                <a:srgbClr val="000000"/>
              </a:solidFill>
              <a:latin typeface="Roboto Condensed Light"/>
              <a:ea typeface="Roboto Condensed Light"/>
              <a:cs typeface="Roboto Condensed Light"/>
              <a:sym typeface="Roboto Condensed Light"/>
            </a:endParaRPr>
          </a:p>
        </p:txBody>
      </p:sp>
      <p:pic>
        <p:nvPicPr>
          <p:cNvPr id="137" name="Google Shape;137;p1"/>
          <p:cNvPicPr preferRelativeResize="0"/>
          <p:nvPr/>
        </p:nvPicPr>
        <p:blipFill rotWithShape="1">
          <a:blip r:embed="rId3">
            <a:alphaModFix/>
          </a:blip>
          <a:srcRect b="0" l="0" r="0" t="0"/>
          <a:stretch/>
        </p:blipFill>
        <p:spPr>
          <a:xfrm>
            <a:off x="1560900" y="1545252"/>
            <a:ext cx="889650" cy="1153575"/>
          </a:xfrm>
          <a:prstGeom prst="rect">
            <a:avLst/>
          </a:prstGeom>
          <a:noFill/>
          <a:ln>
            <a:noFill/>
          </a:ln>
        </p:spPr>
      </p:pic>
      <p:sp>
        <p:nvSpPr>
          <p:cNvPr id="138" name="Google Shape;138;p1"/>
          <p:cNvSpPr txBox="1"/>
          <p:nvPr/>
        </p:nvSpPr>
        <p:spPr>
          <a:xfrm>
            <a:off x="5294425" y="3921063"/>
            <a:ext cx="2031600" cy="81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6"/>
              </a:buClr>
              <a:buSzPts val="1100"/>
              <a:buFont typeface="Arial"/>
              <a:buNone/>
            </a:pPr>
            <a:r>
              <a:rPr b="0" i="0" lang="en" sz="1300" u="none" cap="none" strike="noStrike">
                <a:solidFill>
                  <a:schemeClr val="dk1"/>
                </a:solidFill>
                <a:latin typeface="Roboto Condensed"/>
                <a:ea typeface="Roboto Condensed"/>
                <a:cs typeface="Roboto Condensed"/>
                <a:sym typeface="Roboto Condensed"/>
              </a:rPr>
              <a:t>Under the guidance of </a:t>
            </a:r>
            <a:endParaRPr b="0" i="0" sz="1300" u="none" cap="none" strike="noStrike">
              <a:solidFill>
                <a:schemeClr val="accent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accent6"/>
              </a:buClr>
              <a:buSzPts val="1100"/>
              <a:buFont typeface="Arial"/>
              <a:buNone/>
            </a:pPr>
            <a:r>
              <a:rPr b="0" i="0" lang="en" sz="1300" u="none" cap="none" strike="noStrike">
                <a:solidFill>
                  <a:schemeClr val="dk1"/>
                </a:solidFill>
                <a:latin typeface="Roboto Condensed"/>
                <a:ea typeface="Roboto Condensed"/>
                <a:cs typeface="Roboto Condensed"/>
                <a:sym typeface="Roboto Condensed"/>
              </a:rPr>
              <a:t>Prof. SHRUTHI S</a:t>
            </a:r>
            <a:endParaRPr b="0" i="0" sz="13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accent6"/>
              </a:buClr>
              <a:buSzPts val="1100"/>
              <a:buFont typeface="Arial"/>
              <a:buNone/>
            </a:pPr>
            <a:r>
              <a:rPr b="0" i="0" lang="en" sz="1300" u="none" cap="none" strike="noStrike">
                <a:solidFill>
                  <a:schemeClr val="dk1"/>
                </a:solidFill>
                <a:latin typeface="Roboto Condensed"/>
                <a:ea typeface="Roboto Condensed"/>
                <a:cs typeface="Roboto Condensed"/>
                <a:sym typeface="Roboto Condensed"/>
              </a:rPr>
              <a:t>Asst Prof, Dept of CSE, RRIT </a:t>
            </a:r>
            <a:endParaRPr b="0" i="0" sz="1300" u="none" cap="none" strike="noStrike">
              <a:solidFill>
                <a:schemeClr val="dk1"/>
              </a:solidFill>
              <a:latin typeface="Roboto Condensed"/>
              <a:ea typeface="Roboto Condensed"/>
              <a:cs typeface="Roboto Condensed"/>
              <a:sym typeface="Roboto Condensed"/>
            </a:endParaRPr>
          </a:p>
        </p:txBody>
      </p:sp>
      <p:pic>
        <p:nvPicPr>
          <p:cNvPr id="139" name="Google Shape;139;p1"/>
          <p:cNvPicPr preferRelativeResize="0"/>
          <p:nvPr/>
        </p:nvPicPr>
        <p:blipFill rotWithShape="1">
          <a:blip r:embed="rId4">
            <a:alphaModFix/>
          </a:blip>
          <a:srcRect b="0" l="0" r="0" t="0"/>
          <a:stretch/>
        </p:blipFill>
        <p:spPr>
          <a:xfrm>
            <a:off x="6436375" y="1545762"/>
            <a:ext cx="889650" cy="993350"/>
          </a:xfrm>
          <a:prstGeom prst="rect">
            <a:avLst/>
          </a:prstGeom>
          <a:noFill/>
          <a:ln>
            <a:noFill/>
          </a:ln>
        </p:spPr>
      </p:pic>
      <p:cxnSp>
        <p:nvCxnSpPr>
          <p:cNvPr id="140" name="Google Shape;140;p1"/>
          <p:cNvCxnSpPr/>
          <p:nvPr/>
        </p:nvCxnSpPr>
        <p:spPr>
          <a:xfrm>
            <a:off x="5370625" y="3921063"/>
            <a:ext cx="1955400" cy="0"/>
          </a:xfrm>
          <a:prstGeom prst="straightConnector1">
            <a:avLst/>
          </a:prstGeom>
          <a:noFill/>
          <a:ln cap="flat" cmpd="sng" w="9525">
            <a:solidFill>
              <a:schemeClr val="dk1"/>
            </a:solidFill>
            <a:prstDash val="solid"/>
            <a:round/>
            <a:headEnd len="sm" w="sm" type="none"/>
            <a:tailEnd len="sm" w="sm" type="none"/>
          </a:ln>
        </p:spPr>
      </p:cxnSp>
      <p:cxnSp>
        <p:nvCxnSpPr>
          <p:cNvPr id="141" name="Google Shape;141;p1"/>
          <p:cNvCxnSpPr/>
          <p:nvPr/>
        </p:nvCxnSpPr>
        <p:spPr>
          <a:xfrm>
            <a:off x="1196350" y="1481438"/>
            <a:ext cx="6726000" cy="0"/>
          </a:xfrm>
          <a:prstGeom prst="straightConnector1">
            <a:avLst/>
          </a:prstGeom>
          <a:noFill/>
          <a:ln cap="flat" cmpd="sng" w="9525">
            <a:solidFill>
              <a:schemeClr val="dk1"/>
            </a:solidFill>
            <a:prstDash val="solid"/>
            <a:round/>
            <a:headEnd len="sm" w="sm" type="none"/>
            <a:tailEnd len="sm" w="sm" type="none"/>
          </a:ln>
        </p:spPr>
      </p:cxnSp>
      <p:sp>
        <p:nvSpPr>
          <p:cNvPr id="142" name="Google Shape;142;p1"/>
          <p:cNvSpPr txBox="1"/>
          <p:nvPr/>
        </p:nvSpPr>
        <p:spPr>
          <a:xfrm>
            <a:off x="558825" y="3522088"/>
            <a:ext cx="24879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52525"/>
                </a:solidFill>
                <a:latin typeface="Roboto Condensed"/>
                <a:ea typeface="Roboto Condensed"/>
                <a:cs typeface="Roboto Condensed"/>
                <a:sym typeface="Roboto Condensed"/>
              </a:rPr>
              <a:t>Presented By : </a:t>
            </a:r>
            <a:endParaRPr b="1" i="0" sz="1400" u="none" cap="none" strike="noStrike">
              <a:solidFill>
                <a:srgbClr val="252525"/>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52525"/>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52525"/>
                </a:solidFill>
                <a:latin typeface="Roboto Condensed"/>
                <a:ea typeface="Roboto Condensed"/>
                <a:cs typeface="Roboto Condensed"/>
                <a:sym typeface="Roboto Condensed"/>
              </a:rPr>
              <a:t>Charan K              1RI16CS013</a:t>
            </a:r>
            <a:endParaRPr b="0" i="0" sz="1400" u="none" cap="none" strike="noStrike">
              <a:solidFill>
                <a:srgbClr val="252525"/>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52525"/>
                </a:solidFill>
                <a:latin typeface="Roboto Condensed"/>
                <a:ea typeface="Roboto Condensed"/>
                <a:cs typeface="Roboto Condensed"/>
                <a:sym typeface="Roboto Condensed"/>
              </a:rPr>
              <a:t>Naveed Ahmed    1RI17CS027</a:t>
            </a:r>
            <a:endParaRPr b="0" i="0" sz="1400" u="none" cap="none" strike="noStrike">
              <a:solidFill>
                <a:srgbClr val="252525"/>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52525"/>
                </a:solidFill>
                <a:latin typeface="Roboto Condensed"/>
                <a:ea typeface="Roboto Condensed"/>
                <a:cs typeface="Roboto Condensed"/>
                <a:sym typeface="Roboto Condensed"/>
              </a:rPr>
              <a:t>Nikith Kumar N    1RI17CS028</a:t>
            </a:r>
            <a:endParaRPr b="0" i="0" sz="1400" u="none" cap="none" strike="noStrike">
              <a:solidFill>
                <a:srgbClr val="252525"/>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accent6"/>
              </a:buClr>
              <a:buSzPts val="1100"/>
              <a:buFont typeface="Arial"/>
              <a:buNone/>
            </a:pPr>
            <a:r>
              <a:rPr b="0" i="0" lang="en" sz="1400" u="none" cap="none" strike="noStrike">
                <a:solidFill>
                  <a:srgbClr val="252525"/>
                </a:solidFill>
                <a:latin typeface="Roboto Condensed"/>
                <a:ea typeface="Roboto Condensed"/>
                <a:cs typeface="Roboto Condensed"/>
                <a:sym typeface="Roboto Condensed"/>
              </a:rPr>
              <a:t>Shankar R A         1RI17CS043</a:t>
            </a:r>
            <a:endParaRPr b="0" i="0" sz="1400" u="none" cap="none" strike="noStrike">
              <a:solidFill>
                <a:srgbClr val="252525"/>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aphicFrame>
        <p:nvGraphicFramePr>
          <p:cNvPr id="211" name="Google Shape;211;p10"/>
          <p:cNvGraphicFramePr/>
          <p:nvPr/>
        </p:nvGraphicFramePr>
        <p:xfrm>
          <a:off x="156600" y="668488"/>
          <a:ext cx="3000000" cy="3000000"/>
        </p:xfrm>
        <a:graphic>
          <a:graphicData uri="http://schemas.openxmlformats.org/drawingml/2006/table">
            <a:tbl>
              <a:tblPr>
                <a:noFill/>
                <a:tableStyleId>{72BC81CA-318A-4E5C-9AAE-A0DC0F062172}</a:tableStyleId>
              </a:tblPr>
              <a:tblGrid>
                <a:gridCol w="1103350"/>
                <a:gridCol w="2077375"/>
                <a:gridCol w="2291175"/>
                <a:gridCol w="1186475"/>
                <a:gridCol w="2172425"/>
              </a:tblGrid>
              <a:tr h="5076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Year &amp; Author</a:t>
                      </a:r>
                      <a:endParaRPr sz="1400" u="none" cap="none" strike="noStrike">
                        <a:latin typeface="Roboto Condensed"/>
                        <a:ea typeface="Roboto Condensed"/>
                        <a:cs typeface="Roboto Condensed"/>
                        <a:sym typeface="Roboto Condensed"/>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Title</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Problem Identified</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Method</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Outcomes</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17339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2019</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accent6"/>
                        </a:buClr>
                        <a:buSzPts val="1100"/>
                        <a:buFont typeface="Arial"/>
                        <a:buNone/>
                      </a:pPr>
                      <a:r>
                        <a:rPr lang="en" sz="1400" u="none" cap="none" strike="noStrike">
                          <a:solidFill>
                            <a:schemeClr val="dk1"/>
                          </a:solidFill>
                          <a:latin typeface="Roboto Condensed"/>
                          <a:ea typeface="Roboto Condensed"/>
                          <a:cs typeface="Roboto Condensed"/>
                          <a:sym typeface="Roboto Condensed"/>
                        </a:rPr>
                        <a:t>Yuezun Li, Siwei Lyu</a:t>
                      </a:r>
                      <a:endParaRPr sz="1400" u="none" cap="none" strike="noStrike">
                        <a:solidFill>
                          <a:schemeClr val="dk1"/>
                        </a:solidFill>
                        <a:latin typeface="Roboto Condensed"/>
                        <a:ea typeface="Roboto Condensed"/>
                        <a:cs typeface="Roboto Condensed"/>
                        <a:sym typeface="Roboto Condensed"/>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6"/>
                        </a:buClr>
                        <a:buSzPts val="1100"/>
                        <a:buFont typeface="Arial"/>
                        <a:buNone/>
                      </a:pPr>
                      <a:r>
                        <a:rPr lang="en" sz="1400" u="none" cap="none" strike="noStrike">
                          <a:solidFill>
                            <a:schemeClr val="dk1"/>
                          </a:solidFill>
                          <a:latin typeface="Roboto Condensed"/>
                          <a:ea typeface="Roboto Condensed"/>
                          <a:cs typeface="Roboto Condensed"/>
                          <a:sym typeface="Roboto Condensed"/>
                        </a:rPr>
                        <a:t>Exposing Deepfake Videos by Detecting Face Warping Artifacts</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6"/>
                        </a:buClr>
                        <a:buSzPts val="1100"/>
                        <a:buFont typeface="Arial"/>
                        <a:buNone/>
                      </a:pPr>
                      <a:r>
                        <a:rPr lang="en" sz="1400" u="none" cap="none" strike="noStrike">
                          <a:solidFill>
                            <a:schemeClr val="dk1"/>
                          </a:solidFill>
                          <a:latin typeface="Roboto Condensed"/>
                          <a:ea typeface="Roboto Condensed"/>
                          <a:cs typeface="Roboto Condensed"/>
                          <a:sym typeface="Roboto Condensed"/>
                        </a:rPr>
                        <a:t>Detect artifacts by comparing the generated face areas and their surrounding regions with a dedicated Convolutional Neural Network model.</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6"/>
                        </a:buClr>
                        <a:buSzPts val="1100"/>
                        <a:buFont typeface="Arial"/>
                        <a:buNone/>
                      </a:pPr>
                      <a:r>
                        <a:rPr lang="en" sz="1400" u="none" cap="none" strike="noStrike">
                          <a:solidFill>
                            <a:schemeClr val="dk1"/>
                          </a:solidFill>
                          <a:latin typeface="Roboto Condensed"/>
                          <a:ea typeface="Roboto Condensed"/>
                          <a:cs typeface="Roboto Condensed"/>
                          <a:sym typeface="Roboto Condensed"/>
                        </a:rPr>
                        <a:t>Convolutional Neural Network </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6"/>
                        </a:buClr>
                        <a:buSzPts val="1100"/>
                        <a:buFont typeface="Arial"/>
                        <a:buNone/>
                      </a:pPr>
                      <a:r>
                        <a:rPr lang="en" sz="1400" u="none" cap="none" strike="noStrike">
                          <a:solidFill>
                            <a:schemeClr val="dk1"/>
                          </a:solidFill>
                          <a:latin typeface="Roboto Condensed"/>
                          <a:ea typeface="Roboto Condensed"/>
                          <a:cs typeface="Roboto Condensed"/>
                          <a:sym typeface="Roboto Condensed"/>
                        </a:rPr>
                        <a:t>Generate images of limited resolutions, which are then needed to be further transformed to match the faces to be replaced in the source video.</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1327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2018</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accent6"/>
                        </a:buClr>
                        <a:buSzPts val="1100"/>
                        <a:buFont typeface="Arial"/>
                        <a:buNone/>
                      </a:pPr>
                      <a:r>
                        <a:rPr lang="en" sz="1400" u="none" cap="none" strike="noStrike">
                          <a:solidFill>
                            <a:schemeClr val="dk1"/>
                          </a:solidFill>
                          <a:latin typeface="Roboto Condensed"/>
                          <a:ea typeface="Roboto Condensed"/>
                          <a:cs typeface="Roboto Condensed"/>
                          <a:sym typeface="Roboto Condensed"/>
                        </a:rPr>
                        <a:t>Ming-Ching Chang, Siwei Lyu </a:t>
                      </a:r>
                      <a:endParaRPr sz="1400" u="none" cap="none" strike="noStrike">
                        <a:solidFill>
                          <a:schemeClr val="dk1"/>
                        </a:solidFill>
                        <a:latin typeface="Roboto Condensed"/>
                        <a:ea typeface="Roboto Condensed"/>
                        <a:cs typeface="Roboto Condensed"/>
                        <a:sym typeface="Roboto Condensed"/>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6"/>
                        </a:buClr>
                        <a:buSzPts val="1100"/>
                        <a:buFont typeface="Arial"/>
                        <a:buNone/>
                      </a:pPr>
                      <a:r>
                        <a:rPr lang="en" sz="1400" u="none" cap="none" strike="noStrike">
                          <a:solidFill>
                            <a:schemeClr val="dk1"/>
                          </a:solidFill>
                          <a:latin typeface="Roboto Condensed"/>
                          <a:ea typeface="Roboto Condensed"/>
                          <a:cs typeface="Roboto Condensed"/>
                          <a:sym typeface="Roboto Condensed"/>
                        </a:rPr>
                        <a:t>Exposing AI Generated Fake Face Videos by Detecting Eye Blinking </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6"/>
                        </a:buClr>
                        <a:buSzPts val="1100"/>
                        <a:buFont typeface="Arial"/>
                        <a:buNone/>
                      </a:pPr>
                      <a:r>
                        <a:rPr lang="en" sz="1400" u="none" cap="none" strike="noStrike">
                          <a:solidFill>
                            <a:schemeClr val="dk1"/>
                          </a:solidFill>
                          <a:latin typeface="Roboto Condensed"/>
                          <a:ea typeface="Roboto Condensed"/>
                          <a:cs typeface="Roboto Condensed"/>
                          <a:sym typeface="Roboto Condensed"/>
                        </a:rPr>
                        <a:t>Detection of eye blinking in the videos, which is a physiological signal that is not well presented in the synthesized fake videos.</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6"/>
                        </a:buClr>
                        <a:buSzPts val="1100"/>
                        <a:buFont typeface="Arial"/>
                        <a:buNone/>
                      </a:pPr>
                      <a:r>
                        <a:rPr lang="en" sz="1400" u="none" cap="none" strike="noStrike">
                          <a:solidFill>
                            <a:schemeClr val="dk1"/>
                          </a:solidFill>
                          <a:latin typeface="Roboto Condensed"/>
                          <a:ea typeface="Roboto Condensed"/>
                          <a:cs typeface="Roboto Condensed"/>
                          <a:sym typeface="Roboto Condensed"/>
                        </a:rPr>
                        <a:t>Deep Neural Network based software Deepfake.</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6"/>
                        </a:buClr>
                        <a:buSzPts val="1100"/>
                        <a:buFont typeface="Arial"/>
                        <a:buNone/>
                      </a:pPr>
                      <a:r>
                        <a:rPr lang="en" sz="1400" u="none" cap="none" strike="noStrike">
                          <a:solidFill>
                            <a:schemeClr val="dk1"/>
                          </a:solidFill>
                          <a:latin typeface="Roboto Condensed"/>
                          <a:ea typeface="Roboto Condensed"/>
                          <a:cs typeface="Roboto Condensed"/>
                          <a:sym typeface="Roboto Condensed"/>
                        </a:rPr>
                        <a:t>The method is evaluated over benchmarks of eye-blinking detection datasets and shows promising performance on detecting videos generated</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aphicFrame>
        <p:nvGraphicFramePr>
          <p:cNvPr id="216" name="Google Shape;216;p11"/>
          <p:cNvGraphicFramePr/>
          <p:nvPr/>
        </p:nvGraphicFramePr>
        <p:xfrm>
          <a:off x="156600" y="718975"/>
          <a:ext cx="3000000" cy="3000000"/>
        </p:xfrm>
        <a:graphic>
          <a:graphicData uri="http://schemas.openxmlformats.org/drawingml/2006/table">
            <a:tbl>
              <a:tblPr>
                <a:noFill/>
                <a:tableStyleId>{72BC81CA-318A-4E5C-9AAE-A0DC0F062172}</a:tableStyleId>
              </a:tblPr>
              <a:tblGrid>
                <a:gridCol w="1103350"/>
                <a:gridCol w="2077375"/>
                <a:gridCol w="2291175"/>
                <a:gridCol w="1186475"/>
                <a:gridCol w="2172425"/>
              </a:tblGrid>
              <a:tr h="6402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Year &amp; Author</a:t>
                      </a:r>
                      <a:endParaRPr sz="1400" u="none" cap="none" strike="noStrike">
                        <a:latin typeface="Roboto Condensed"/>
                        <a:ea typeface="Roboto Condensed"/>
                        <a:cs typeface="Roboto Condensed"/>
                        <a:sym typeface="Roboto Condensed"/>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Title</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Problem Identified</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Method</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Outcomes</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13006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2021 </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Dongze Li, Wei Wang</a:t>
                      </a:r>
                      <a:endParaRPr sz="1400" u="none" cap="none" strike="noStrike">
                        <a:solidFill>
                          <a:schemeClr val="dk1"/>
                        </a:solidFill>
                        <a:latin typeface="Roboto Condensed"/>
                        <a:ea typeface="Roboto Condensed"/>
                        <a:cs typeface="Roboto Condensed"/>
                        <a:sym typeface="Roboto Condensed"/>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Exploring Adversarial Fake Images on Face Manifold </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Detection systems based not only on features at image level, but also at temporal level, along the frames of the video</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Combination of CNNs and RNNs</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Proposed  in a temporal-aware pipeline to automatically detect fake videos.</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17646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2020 </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Ruben Tolosana, Ruben Vera-Rodriguez</a:t>
                      </a:r>
                      <a:endParaRPr sz="1400" u="none" cap="none" strike="noStrike">
                        <a:solidFill>
                          <a:schemeClr val="dk1"/>
                        </a:solidFill>
                        <a:latin typeface="Roboto Condensed"/>
                        <a:ea typeface="Roboto Condensed"/>
                        <a:cs typeface="Roboto Condensed"/>
                        <a:sym typeface="Roboto Condensed"/>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DeepFakes and Beyond: A Survey of Face Manipulation and Fake Detection</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DeepFakes are created by splicing synthesised face regions into the original image</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Support Vector Machine (SVM) using UADFV database</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The differences between head poses estimated using a full set of facial landmarks and those in the central face regions to differentiate DeepFakes from real videos.</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aphicFrame>
        <p:nvGraphicFramePr>
          <p:cNvPr id="221" name="Google Shape;221;p12"/>
          <p:cNvGraphicFramePr/>
          <p:nvPr/>
        </p:nvGraphicFramePr>
        <p:xfrm>
          <a:off x="156600" y="631888"/>
          <a:ext cx="3000000" cy="3000000"/>
        </p:xfrm>
        <a:graphic>
          <a:graphicData uri="http://schemas.openxmlformats.org/drawingml/2006/table">
            <a:tbl>
              <a:tblPr>
                <a:noFill/>
                <a:tableStyleId>{72BC81CA-318A-4E5C-9AAE-A0DC0F062172}</a:tableStyleId>
              </a:tblPr>
              <a:tblGrid>
                <a:gridCol w="1103350"/>
                <a:gridCol w="2077375"/>
                <a:gridCol w="2291175"/>
                <a:gridCol w="1186475"/>
                <a:gridCol w="2172425"/>
              </a:tblGrid>
              <a:tr h="6521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Year &amp; Author</a:t>
                      </a:r>
                      <a:endParaRPr sz="1400" u="none" cap="none" strike="noStrike">
                        <a:latin typeface="Roboto Condensed"/>
                        <a:ea typeface="Roboto Condensed"/>
                        <a:cs typeface="Roboto Condensed"/>
                        <a:sym typeface="Roboto Condensed"/>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Title</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Problem Identified</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Method</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Outcomes</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13006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2019</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Ming Liu, Yukang Ding, Min Xia</a:t>
                      </a:r>
                      <a:endParaRPr sz="1400" u="none" cap="none" strike="noStrike">
                        <a:solidFill>
                          <a:schemeClr val="dk1"/>
                        </a:solidFill>
                        <a:latin typeface="Roboto Condensed"/>
                        <a:ea typeface="Roboto Condensed"/>
                        <a:cs typeface="Roboto Condensed"/>
                        <a:sym typeface="Roboto Condensed"/>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STGAN: A Unified Selective Transfer Network for Arbitrary Image Attribute Editing</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The challenge of expression swap manipulation, also known as face re-enactment, consists of modifying the facial expression of the source person. </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Face2Face and Neural Textures,</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Replaces the facial expression of one person in a video with the facial expression of another person.</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17646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2020 </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Daniel Mas Montserrat, Hanxiang Hao</a:t>
                      </a:r>
                      <a:endParaRPr sz="1400" u="none" cap="none" strike="noStrike">
                        <a:solidFill>
                          <a:schemeClr val="dk1"/>
                        </a:solidFill>
                        <a:latin typeface="Roboto Condensed"/>
                        <a:ea typeface="Roboto Condensed"/>
                        <a:cs typeface="Roboto Condensed"/>
                        <a:sym typeface="Roboto Condensed"/>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Deepfakes Detection with Automatic Face Weighting</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The bottleneck layer in the encoder-decoder usually provides blurry and low quality manipulation results</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Encoder-Decoder or General Adversarial Network (GAN)</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Condensed"/>
                          <a:ea typeface="Roboto Condensed"/>
                          <a:cs typeface="Roboto Condensed"/>
                          <a:sym typeface="Roboto Condensed"/>
                        </a:rPr>
                        <a:t>Selective transfer units with an encoder-decoder for simultaneously improving the attribute manipulation ability and the image quality.</a:t>
                      </a:r>
                      <a:endParaRPr sz="1400" u="none" cap="none" strike="noStrike"/>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type="ctrTitle"/>
          </p:nvPr>
        </p:nvSpPr>
        <p:spPr>
          <a:xfrm flipH="1">
            <a:off x="931475" y="3766350"/>
            <a:ext cx="3831900" cy="10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SYSTEM</a:t>
            </a:r>
            <a:endParaRPr/>
          </a:p>
          <a:p>
            <a:pPr indent="0" lvl="0" marL="0" rtl="0" algn="l">
              <a:lnSpc>
                <a:spcPct val="100000"/>
              </a:lnSpc>
              <a:spcBef>
                <a:spcPts val="0"/>
              </a:spcBef>
              <a:spcAft>
                <a:spcPts val="0"/>
              </a:spcAft>
              <a:buSzPts val="3600"/>
              <a:buNone/>
            </a:pPr>
            <a:r>
              <a:rPr lang="en"/>
              <a:t>REQUIREMENTS</a:t>
            </a:r>
            <a:endParaRPr/>
          </a:p>
        </p:txBody>
      </p:sp>
      <p:sp>
        <p:nvSpPr>
          <p:cNvPr id="227" name="Google Shape;227;p13"/>
          <p:cNvSpPr txBox="1"/>
          <p:nvPr>
            <p:ph idx="2" type="title"/>
          </p:nvPr>
        </p:nvSpPr>
        <p:spPr>
          <a:xfrm flipH="1">
            <a:off x="931375" y="2573550"/>
            <a:ext cx="1780800" cy="125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9600"/>
              <a:t>0</a:t>
            </a:r>
            <a:r>
              <a:rPr lang="en"/>
              <a:t>4</a:t>
            </a:r>
            <a:endParaRPr sz="9600"/>
          </a:p>
        </p:txBody>
      </p:sp>
      <p:cxnSp>
        <p:nvCxnSpPr>
          <p:cNvPr id="228" name="Google Shape;228;p13"/>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4"/>
          <p:cNvSpPr txBox="1"/>
          <p:nvPr/>
        </p:nvSpPr>
        <p:spPr>
          <a:xfrm>
            <a:off x="3341200" y="432000"/>
            <a:ext cx="5639100" cy="4279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Deepfake Creation : </a:t>
            </a:r>
            <a:endParaRPr b="0" i="0" sz="1400" u="none" cap="none" strike="noStrike">
              <a:solidFill>
                <a:schemeClr val="dk1"/>
              </a:solidFill>
              <a:latin typeface="Roboto Condensed"/>
              <a:ea typeface="Roboto Condensed"/>
              <a:cs typeface="Roboto Condensed"/>
              <a:sym typeface="Roboto Condensed"/>
            </a:endParaRPr>
          </a:p>
          <a:p>
            <a:pPr indent="-317500" lvl="0" marL="457200" marR="0" rtl="0" algn="just">
              <a:lnSpc>
                <a:spcPct val="100000"/>
              </a:lnSpc>
              <a:spcBef>
                <a:spcPts val="0"/>
              </a:spcBef>
              <a:spcAft>
                <a:spcPts val="0"/>
              </a:spcAft>
              <a:buClr>
                <a:schemeClr val="dk1"/>
              </a:buClr>
              <a:buSzPts val="1400"/>
              <a:buFont typeface="Roboto Condensed"/>
              <a:buChar char="●"/>
            </a:pPr>
            <a:r>
              <a:rPr b="0" i="0" lang="en" sz="1400" u="none" cap="none" strike="noStrike">
                <a:solidFill>
                  <a:schemeClr val="dk1"/>
                </a:solidFill>
                <a:latin typeface="Roboto Condensed"/>
                <a:ea typeface="Roboto Condensed"/>
                <a:cs typeface="Roboto Condensed"/>
                <a:sym typeface="Roboto Condensed"/>
              </a:rPr>
              <a:t>Deepfakes have become popular due to the quality of tampered videos and also the easy-to-use ability of their applications to a wide range of users with various computer skills from professional to novice. </a:t>
            </a:r>
            <a:endParaRPr b="0" i="0" sz="200" u="none" cap="none" strike="noStrike">
              <a:solidFill>
                <a:schemeClr val="dk1"/>
              </a:solidFill>
              <a:latin typeface="Roboto Condensed"/>
              <a:ea typeface="Roboto Condensed"/>
              <a:cs typeface="Roboto Condensed"/>
              <a:sym typeface="Roboto Condensed"/>
            </a:endParaRPr>
          </a:p>
          <a:p>
            <a:pPr indent="0" lvl="0" marL="457200" marR="0" rtl="0" algn="just">
              <a:lnSpc>
                <a:spcPct val="100000"/>
              </a:lnSpc>
              <a:spcBef>
                <a:spcPts val="0"/>
              </a:spcBef>
              <a:spcAft>
                <a:spcPts val="0"/>
              </a:spcAft>
              <a:buClr>
                <a:srgbClr val="000000"/>
              </a:buClr>
              <a:buSzPts val="500"/>
              <a:buFont typeface="Arial"/>
              <a:buNone/>
            </a:pPr>
            <a:r>
              <a:t/>
            </a:r>
            <a:endParaRPr b="0" i="0" sz="500" u="none" cap="none" strike="noStrike">
              <a:solidFill>
                <a:schemeClr val="dk1"/>
              </a:solidFill>
              <a:latin typeface="Roboto Condensed"/>
              <a:ea typeface="Roboto Condensed"/>
              <a:cs typeface="Roboto Condensed"/>
              <a:sym typeface="Roboto Condensed"/>
            </a:endParaRPr>
          </a:p>
          <a:p>
            <a:pPr indent="-317500" lvl="0" marL="457200" marR="0" rtl="0" algn="just">
              <a:lnSpc>
                <a:spcPct val="100000"/>
              </a:lnSpc>
              <a:spcBef>
                <a:spcPts val="0"/>
              </a:spcBef>
              <a:spcAft>
                <a:spcPts val="0"/>
              </a:spcAft>
              <a:buClr>
                <a:schemeClr val="dk1"/>
              </a:buClr>
              <a:buSzPts val="1400"/>
              <a:buFont typeface="Roboto Condensed"/>
              <a:buChar char="●"/>
            </a:pPr>
            <a:r>
              <a:rPr b="0" i="0" lang="en" sz="1400" u="none" cap="none" strike="noStrike">
                <a:solidFill>
                  <a:schemeClr val="dk1"/>
                </a:solidFill>
                <a:latin typeface="Roboto Condensed"/>
                <a:ea typeface="Roboto Condensed"/>
                <a:cs typeface="Roboto Condensed"/>
                <a:sym typeface="Roboto Condensed"/>
              </a:rPr>
              <a:t>One variant of the deep networks with that capability is deep autoencoders, which have been widely applied for dimensionality reduction and image compression</a:t>
            </a:r>
            <a:endParaRPr b="0" i="0" sz="500" u="none" cap="none" strike="noStrike">
              <a:solidFill>
                <a:schemeClr val="dk1"/>
              </a:solidFill>
              <a:latin typeface="Roboto Condensed"/>
              <a:ea typeface="Roboto Condensed"/>
              <a:cs typeface="Roboto Condensed"/>
              <a:sym typeface="Roboto Condensed"/>
            </a:endParaRPr>
          </a:p>
          <a:p>
            <a:pPr indent="0" lvl="0" marL="457200" marR="0" rtl="0" algn="just">
              <a:lnSpc>
                <a:spcPct val="100000"/>
              </a:lnSpc>
              <a:spcBef>
                <a:spcPts val="0"/>
              </a:spcBef>
              <a:spcAft>
                <a:spcPts val="0"/>
              </a:spcAft>
              <a:buClr>
                <a:srgbClr val="000000"/>
              </a:buClr>
              <a:buSzPts val="500"/>
              <a:buFont typeface="Arial"/>
              <a:buNone/>
            </a:pPr>
            <a:r>
              <a:t/>
            </a:r>
            <a:endParaRPr b="0" i="0" sz="500" u="none" cap="none" strike="noStrike">
              <a:solidFill>
                <a:schemeClr val="dk1"/>
              </a:solidFill>
              <a:latin typeface="Roboto Condensed"/>
              <a:ea typeface="Roboto Condensed"/>
              <a:cs typeface="Roboto Condensed"/>
              <a:sym typeface="Roboto Condensed"/>
            </a:endParaRPr>
          </a:p>
          <a:p>
            <a:pPr indent="-317500" lvl="0" marL="457200" marR="0" rtl="0" algn="just">
              <a:lnSpc>
                <a:spcPct val="100000"/>
              </a:lnSpc>
              <a:spcBef>
                <a:spcPts val="0"/>
              </a:spcBef>
              <a:spcAft>
                <a:spcPts val="0"/>
              </a:spcAft>
              <a:buClr>
                <a:schemeClr val="dk1"/>
              </a:buClr>
              <a:buSzPts val="1400"/>
              <a:buFont typeface="Roboto Condensed"/>
              <a:buChar char="●"/>
            </a:pPr>
            <a:r>
              <a:rPr b="0" i="0" lang="en" sz="1400" u="none" cap="none" strike="noStrike">
                <a:solidFill>
                  <a:schemeClr val="dk1"/>
                </a:solidFill>
                <a:latin typeface="Roboto Condensed"/>
                <a:ea typeface="Roboto Condensed"/>
                <a:cs typeface="Roboto Condensed"/>
                <a:sym typeface="Roboto Condensed"/>
              </a:rPr>
              <a:t>The first attempt of deepfake creation was FakeApp, developed by a Reddit user using autoencoder-decoder pairing structure. </a:t>
            </a:r>
            <a:endParaRPr b="0" i="0" sz="1400" u="none" cap="none" strike="noStrike">
              <a:solidFill>
                <a:schemeClr val="dk1"/>
              </a:solidFill>
              <a:latin typeface="Roboto Condensed"/>
              <a:ea typeface="Roboto Condensed"/>
              <a:cs typeface="Roboto Condensed"/>
              <a:sym typeface="Roboto Condensed"/>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Deepfake Detection : </a:t>
            </a:r>
            <a:endParaRPr b="0" i="0" sz="1400" u="none" cap="none" strike="noStrike">
              <a:solidFill>
                <a:schemeClr val="dk1"/>
              </a:solidFill>
              <a:latin typeface="Roboto Condensed"/>
              <a:ea typeface="Roboto Condensed"/>
              <a:cs typeface="Roboto Condensed"/>
              <a:sym typeface="Roboto Condensed"/>
            </a:endParaRPr>
          </a:p>
          <a:p>
            <a:pPr indent="-317500" lvl="0" marL="457200" marR="0" rtl="0" algn="just">
              <a:lnSpc>
                <a:spcPct val="100000"/>
              </a:lnSpc>
              <a:spcBef>
                <a:spcPts val="0"/>
              </a:spcBef>
              <a:spcAft>
                <a:spcPts val="0"/>
              </a:spcAft>
              <a:buClr>
                <a:schemeClr val="dk1"/>
              </a:buClr>
              <a:buSzPts val="1400"/>
              <a:buFont typeface="Roboto Condensed"/>
              <a:buChar char="●"/>
            </a:pPr>
            <a:r>
              <a:rPr b="0" i="0" lang="en" sz="1400" u="none" cap="none" strike="noStrike">
                <a:solidFill>
                  <a:schemeClr val="dk1"/>
                </a:solidFill>
                <a:latin typeface="Roboto Condensed"/>
                <a:ea typeface="Roboto Condensed"/>
                <a:cs typeface="Roboto Condensed"/>
                <a:sym typeface="Roboto Condensed"/>
              </a:rPr>
              <a:t>Deepfakes are increasingly detrimental to privacy, society security and democracy. </a:t>
            </a:r>
            <a:endParaRPr b="0" i="0" sz="500" u="none" cap="none" strike="noStrike">
              <a:solidFill>
                <a:schemeClr val="dk1"/>
              </a:solidFill>
              <a:latin typeface="Roboto Condensed"/>
              <a:ea typeface="Roboto Condensed"/>
              <a:cs typeface="Roboto Condensed"/>
              <a:sym typeface="Roboto Condensed"/>
            </a:endParaRPr>
          </a:p>
          <a:p>
            <a:pPr indent="0" lvl="0" marL="914400" marR="0" rtl="0" algn="just">
              <a:lnSpc>
                <a:spcPct val="100000"/>
              </a:lnSpc>
              <a:spcBef>
                <a:spcPts val="0"/>
              </a:spcBef>
              <a:spcAft>
                <a:spcPts val="0"/>
              </a:spcAft>
              <a:buClr>
                <a:srgbClr val="000000"/>
              </a:buClr>
              <a:buSzPts val="500"/>
              <a:buFont typeface="Arial"/>
              <a:buNone/>
            </a:pPr>
            <a:r>
              <a:t/>
            </a:r>
            <a:endParaRPr b="0" i="0" sz="500" u="none" cap="none" strike="noStrike">
              <a:solidFill>
                <a:schemeClr val="dk1"/>
              </a:solidFill>
              <a:latin typeface="Roboto Condensed"/>
              <a:ea typeface="Roboto Condensed"/>
              <a:cs typeface="Roboto Condensed"/>
              <a:sym typeface="Roboto Condensed"/>
            </a:endParaRPr>
          </a:p>
          <a:p>
            <a:pPr indent="-317500" lvl="0" marL="457200" marR="0" rtl="0" algn="just">
              <a:lnSpc>
                <a:spcPct val="100000"/>
              </a:lnSpc>
              <a:spcBef>
                <a:spcPts val="0"/>
              </a:spcBef>
              <a:spcAft>
                <a:spcPts val="0"/>
              </a:spcAft>
              <a:buClr>
                <a:schemeClr val="dk1"/>
              </a:buClr>
              <a:buSzPts val="1400"/>
              <a:buFont typeface="Roboto Condensed"/>
              <a:buChar char="●"/>
            </a:pPr>
            <a:r>
              <a:rPr b="0" i="0" lang="en" sz="1400" u="none" cap="none" strike="noStrike">
                <a:solidFill>
                  <a:schemeClr val="dk1"/>
                </a:solidFill>
                <a:latin typeface="Roboto Condensed"/>
                <a:ea typeface="Roboto Condensed"/>
                <a:cs typeface="Roboto Condensed"/>
                <a:sym typeface="Roboto Condensed"/>
              </a:rPr>
              <a:t>Test results show that the popular face recognition systems based on VGG and Facenet are unable to detect deepfakes effectively. Other methods such as lip-syncing approaches and image quality metrics with support vector machines (SVM) produce very high error rates</a:t>
            </a:r>
            <a:endParaRPr b="0" i="0" sz="1400" u="none" cap="none" strike="noStrike">
              <a:solidFill>
                <a:schemeClr val="dk1"/>
              </a:solidFill>
              <a:latin typeface="Roboto Condensed"/>
              <a:ea typeface="Roboto Condensed"/>
              <a:cs typeface="Roboto Condensed"/>
              <a:sym typeface="Roboto Condensed"/>
            </a:endParaRPr>
          </a:p>
        </p:txBody>
      </p:sp>
      <p:sp>
        <p:nvSpPr>
          <p:cNvPr id="234" name="Google Shape;234;p14"/>
          <p:cNvSpPr txBox="1"/>
          <p:nvPr>
            <p:ph idx="4294967295" type="ctrTitle"/>
          </p:nvPr>
        </p:nvSpPr>
        <p:spPr>
          <a:xfrm flipH="1">
            <a:off x="773875" y="3989388"/>
            <a:ext cx="3659700" cy="11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000" u="none" cap="none" strike="noStrike">
                <a:solidFill>
                  <a:schemeClr val="dk1"/>
                </a:solidFill>
                <a:latin typeface="Exo 2"/>
                <a:ea typeface="Exo 2"/>
                <a:cs typeface="Exo 2"/>
                <a:sym typeface="Exo 2"/>
              </a:rPr>
              <a:t>FUNCTIONAL </a:t>
            </a:r>
            <a:endParaRPr b="1" i="0" sz="30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chemeClr val="dk1"/>
              </a:buClr>
              <a:buSzPts val="2800"/>
              <a:buFont typeface="Exo 2"/>
              <a:buNone/>
            </a:pPr>
            <a:r>
              <a:rPr b="1" i="0" lang="en" sz="3000" u="none" cap="none" strike="noStrike">
                <a:solidFill>
                  <a:schemeClr val="dk1"/>
                </a:solidFill>
                <a:latin typeface="Exo 2"/>
                <a:ea typeface="Exo 2"/>
                <a:cs typeface="Exo 2"/>
                <a:sym typeface="Exo 2"/>
              </a:rPr>
              <a:t>REQUIREMENTS</a:t>
            </a:r>
            <a:endParaRPr b="1" i="0" sz="3000" u="none" cap="none" strike="noStrike">
              <a:solidFill>
                <a:schemeClr val="dk1"/>
              </a:solidFill>
              <a:latin typeface="Exo 2"/>
              <a:ea typeface="Exo 2"/>
              <a:cs typeface="Exo 2"/>
              <a:sym typeface="Exo 2"/>
            </a:endParaRPr>
          </a:p>
        </p:txBody>
      </p:sp>
      <p:cxnSp>
        <p:nvCxnSpPr>
          <p:cNvPr id="235" name="Google Shape;235;p14"/>
          <p:cNvCxnSpPr/>
          <p:nvPr/>
        </p:nvCxnSpPr>
        <p:spPr>
          <a:xfrm>
            <a:off x="0" y="5033650"/>
            <a:ext cx="2192400" cy="0"/>
          </a:xfrm>
          <a:prstGeom prst="straightConnector1">
            <a:avLst/>
          </a:prstGeom>
          <a:noFill/>
          <a:ln cap="flat" cmpd="sng" w="9525">
            <a:solidFill>
              <a:schemeClr val="dk1"/>
            </a:solidFill>
            <a:prstDash val="solid"/>
            <a:round/>
            <a:headEnd len="sm" w="sm" type="none"/>
            <a:tailEnd len="sm" w="sm" type="none"/>
          </a:ln>
        </p:spPr>
      </p:cxnSp>
      <p:cxnSp>
        <p:nvCxnSpPr>
          <p:cNvPr id="236" name="Google Shape;236;p14"/>
          <p:cNvCxnSpPr/>
          <p:nvPr/>
        </p:nvCxnSpPr>
        <p:spPr>
          <a:xfrm>
            <a:off x="3341200" y="0"/>
            <a:ext cx="0" cy="2382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5"/>
          <p:cNvSpPr txBox="1"/>
          <p:nvPr/>
        </p:nvSpPr>
        <p:spPr>
          <a:xfrm>
            <a:off x="3519375" y="960675"/>
            <a:ext cx="5425200" cy="2803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Accessibility : </a:t>
            </a:r>
            <a:endParaRPr b="0" i="0" sz="1400" u="none" cap="none" strike="noStrike">
              <a:solidFill>
                <a:schemeClr val="dk1"/>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The extent to which the software system can be used by people with the widest range of capabilities to achieve a specified goal in a specified context of use.</a:t>
            </a:r>
            <a:endParaRPr b="0" i="0" sz="1400" u="none" cap="none" strike="noStrike">
              <a:solidFill>
                <a:schemeClr val="dk1"/>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Efficiency : </a:t>
            </a:r>
            <a:endParaRPr b="0" i="0" sz="1400" u="none" cap="none" strike="noStrike">
              <a:solidFill>
                <a:schemeClr val="dk1"/>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The extent to which the software system handles capacity, throughput, and response time. </a:t>
            </a:r>
            <a:endParaRPr b="0" i="0" sz="1400" u="none" cap="none" strike="noStrike">
              <a:solidFill>
                <a:schemeClr val="dk1"/>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Interoperability : </a:t>
            </a:r>
            <a:endParaRPr b="0" i="0" sz="1400" u="none" cap="none" strike="noStrike">
              <a:solidFill>
                <a:schemeClr val="dk1"/>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The extent to which the software system is able to couple or facilitate the interface with other systems.</a:t>
            </a:r>
            <a:endParaRPr b="0" i="0" sz="1400" u="none" cap="none" strike="noStrike">
              <a:solidFill>
                <a:schemeClr val="dk1"/>
              </a:solidFill>
              <a:latin typeface="Roboto Condensed"/>
              <a:ea typeface="Roboto Condensed"/>
              <a:cs typeface="Roboto Condensed"/>
              <a:sym typeface="Roboto Condensed"/>
            </a:endParaRPr>
          </a:p>
        </p:txBody>
      </p:sp>
      <p:sp>
        <p:nvSpPr>
          <p:cNvPr id="242" name="Google Shape;242;p15"/>
          <p:cNvSpPr txBox="1"/>
          <p:nvPr>
            <p:ph idx="4294967295" type="ctrTitle"/>
          </p:nvPr>
        </p:nvSpPr>
        <p:spPr>
          <a:xfrm flipH="1">
            <a:off x="714475" y="3989388"/>
            <a:ext cx="3659700" cy="11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000" u="none" cap="none" strike="noStrike">
                <a:solidFill>
                  <a:schemeClr val="dk1"/>
                </a:solidFill>
                <a:latin typeface="Exo 2"/>
                <a:ea typeface="Exo 2"/>
                <a:cs typeface="Exo 2"/>
                <a:sym typeface="Exo 2"/>
              </a:rPr>
              <a:t>NON-FUNCTIONAL </a:t>
            </a:r>
            <a:endParaRPr b="1" i="0" sz="30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chemeClr val="dk1"/>
              </a:buClr>
              <a:buSzPts val="2800"/>
              <a:buFont typeface="Exo 2"/>
              <a:buNone/>
            </a:pPr>
            <a:r>
              <a:rPr b="1" i="0" lang="en" sz="3000" u="none" cap="none" strike="noStrike">
                <a:solidFill>
                  <a:schemeClr val="dk1"/>
                </a:solidFill>
                <a:latin typeface="Exo 2"/>
                <a:ea typeface="Exo 2"/>
                <a:cs typeface="Exo 2"/>
                <a:sym typeface="Exo 2"/>
              </a:rPr>
              <a:t>REQUIREMENTS</a:t>
            </a:r>
            <a:endParaRPr b="1" i="0" sz="3000" u="none" cap="none" strike="noStrike">
              <a:solidFill>
                <a:schemeClr val="dk1"/>
              </a:solidFill>
              <a:latin typeface="Exo 2"/>
              <a:ea typeface="Exo 2"/>
              <a:cs typeface="Exo 2"/>
              <a:sym typeface="Exo 2"/>
            </a:endParaRPr>
          </a:p>
        </p:txBody>
      </p:sp>
      <p:cxnSp>
        <p:nvCxnSpPr>
          <p:cNvPr id="243" name="Google Shape;243;p15"/>
          <p:cNvCxnSpPr/>
          <p:nvPr/>
        </p:nvCxnSpPr>
        <p:spPr>
          <a:xfrm>
            <a:off x="0" y="5033650"/>
            <a:ext cx="2192400" cy="0"/>
          </a:xfrm>
          <a:prstGeom prst="straightConnector1">
            <a:avLst/>
          </a:prstGeom>
          <a:noFill/>
          <a:ln cap="flat" cmpd="sng" w="9525">
            <a:solidFill>
              <a:schemeClr val="dk1"/>
            </a:solidFill>
            <a:prstDash val="solid"/>
            <a:round/>
            <a:headEnd len="sm" w="sm" type="none"/>
            <a:tailEnd len="sm" w="sm" type="none"/>
          </a:ln>
        </p:spPr>
      </p:cxnSp>
      <p:cxnSp>
        <p:nvCxnSpPr>
          <p:cNvPr id="244" name="Google Shape;244;p15"/>
          <p:cNvCxnSpPr/>
          <p:nvPr/>
        </p:nvCxnSpPr>
        <p:spPr>
          <a:xfrm>
            <a:off x="3341200" y="0"/>
            <a:ext cx="0" cy="2382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p:nvPr/>
        </p:nvSpPr>
        <p:spPr>
          <a:xfrm flipH="1" rot="-5400000">
            <a:off x="5383725" y="2016725"/>
            <a:ext cx="2637000" cy="30462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0" name="Google Shape;250;p16"/>
          <p:cNvCxnSpPr/>
          <p:nvPr/>
        </p:nvCxnSpPr>
        <p:spPr>
          <a:xfrm rot="10800000">
            <a:off x="6554408" y="3377025"/>
            <a:ext cx="2589600" cy="0"/>
          </a:xfrm>
          <a:prstGeom prst="straightConnector1">
            <a:avLst/>
          </a:prstGeom>
          <a:noFill/>
          <a:ln cap="flat" cmpd="sng" w="9525">
            <a:solidFill>
              <a:schemeClr val="dk1"/>
            </a:solidFill>
            <a:prstDash val="solid"/>
            <a:round/>
            <a:headEnd len="sm" w="sm" type="none"/>
            <a:tailEnd len="sm" w="sm" type="none"/>
          </a:ln>
        </p:spPr>
      </p:cxnSp>
      <p:sp>
        <p:nvSpPr>
          <p:cNvPr id="251" name="Google Shape;251;p16"/>
          <p:cNvSpPr/>
          <p:nvPr/>
        </p:nvSpPr>
        <p:spPr>
          <a:xfrm rot="5400000">
            <a:off x="1170900" y="1271425"/>
            <a:ext cx="2641200" cy="30237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2" name="Google Shape;252;p16"/>
          <p:cNvCxnSpPr/>
          <p:nvPr/>
        </p:nvCxnSpPr>
        <p:spPr>
          <a:xfrm rot="10800000">
            <a:off x="0" y="2343375"/>
            <a:ext cx="2441100" cy="0"/>
          </a:xfrm>
          <a:prstGeom prst="straightConnector1">
            <a:avLst/>
          </a:prstGeom>
          <a:noFill/>
          <a:ln cap="flat" cmpd="sng" w="9525">
            <a:solidFill>
              <a:schemeClr val="dk1"/>
            </a:solidFill>
            <a:prstDash val="solid"/>
            <a:round/>
            <a:headEnd len="sm" w="sm" type="none"/>
            <a:tailEnd len="sm" w="sm" type="none"/>
          </a:ln>
        </p:spPr>
      </p:cxnSp>
      <p:sp>
        <p:nvSpPr>
          <p:cNvPr id="253" name="Google Shape;253;p16"/>
          <p:cNvSpPr txBox="1"/>
          <p:nvPr>
            <p:ph idx="2" type="ctrTitle"/>
          </p:nvPr>
        </p:nvSpPr>
        <p:spPr>
          <a:xfrm>
            <a:off x="1373850" y="1719975"/>
            <a:ext cx="1832400" cy="62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600">
                <a:solidFill>
                  <a:schemeClr val="lt1"/>
                </a:solidFill>
              </a:rPr>
              <a:t>SOFTWARE REQUIREMENTS</a:t>
            </a:r>
            <a:endParaRPr sz="1600">
              <a:solidFill>
                <a:schemeClr val="lt1"/>
              </a:solidFill>
            </a:endParaRPr>
          </a:p>
        </p:txBody>
      </p:sp>
      <p:sp>
        <p:nvSpPr>
          <p:cNvPr id="254" name="Google Shape;254;p16"/>
          <p:cNvSpPr txBox="1"/>
          <p:nvPr>
            <p:ph idx="1" type="subTitle"/>
          </p:nvPr>
        </p:nvSpPr>
        <p:spPr>
          <a:xfrm>
            <a:off x="979650" y="2364450"/>
            <a:ext cx="3046200" cy="12705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Font typeface="Roboto Condensed"/>
              <a:buChar char="●"/>
            </a:pPr>
            <a:r>
              <a:rPr lang="en">
                <a:solidFill>
                  <a:schemeClr val="lt1"/>
                </a:solidFill>
                <a:latin typeface="Roboto Condensed"/>
                <a:ea typeface="Roboto Condensed"/>
                <a:cs typeface="Roboto Condensed"/>
                <a:sym typeface="Roboto Condensed"/>
              </a:rPr>
              <a:t>Programming Language :  </a:t>
            </a:r>
            <a:r>
              <a:rPr lang="en">
                <a:solidFill>
                  <a:schemeClr val="lt1"/>
                </a:solidFill>
              </a:rPr>
              <a:t>Python 3</a:t>
            </a:r>
            <a:endParaRPr>
              <a:solidFill>
                <a:schemeClr val="lt1"/>
              </a:solidFill>
            </a:endParaRPr>
          </a:p>
          <a:p>
            <a:pPr indent="-311150" lvl="0" marL="457200" rtl="0" algn="l">
              <a:lnSpc>
                <a:spcPct val="100000"/>
              </a:lnSpc>
              <a:spcBef>
                <a:spcPts val="0"/>
              </a:spcBef>
              <a:spcAft>
                <a:spcPts val="0"/>
              </a:spcAft>
              <a:buClr>
                <a:srgbClr val="FFFFFF"/>
              </a:buClr>
              <a:buSzPts val="1300"/>
              <a:buFont typeface="Roboto Condensed"/>
              <a:buChar char="●"/>
            </a:pPr>
            <a:r>
              <a:rPr lang="en">
                <a:solidFill>
                  <a:schemeClr val="lt1"/>
                </a:solidFill>
                <a:latin typeface="Roboto Condensed"/>
                <a:ea typeface="Roboto Condensed"/>
                <a:cs typeface="Roboto Condensed"/>
                <a:sym typeface="Roboto Condensed"/>
              </a:rPr>
              <a:t>Programming</a:t>
            </a:r>
            <a:r>
              <a:rPr lang="en">
                <a:solidFill>
                  <a:srgbClr val="FFFFFF"/>
                </a:solidFill>
                <a:latin typeface="Roboto Condensed"/>
                <a:ea typeface="Roboto Condensed"/>
                <a:cs typeface="Roboto Condensed"/>
                <a:sym typeface="Roboto Condensed"/>
              </a:rPr>
              <a:t> Framework : </a:t>
            </a:r>
            <a:r>
              <a:rPr lang="en">
                <a:solidFill>
                  <a:srgbClr val="FFFFFF"/>
                </a:solidFill>
              </a:rPr>
              <a:t>PyTorch</a:t>
            </a:r>
            <a:endParaRPr>
              <a:solidFill>
                <a:srgbClr val="FFFFFF"/>
              </a:solidFill>
            </a:endParaRPr>
          </a:p>
          <a:p>
            <a:pPr indent="-311150" lvl="0" marL="457200" rtl="0" algn="l">
              <a:lnSpc>
                <a:spcPct val="100000"/>
              </a:lnSpc>
              <a:spcBef>
                <a:spcPts val="0"/>
              </a:spcBef>
              <a:spcAft>
                <a:spcPts val="0"/>
              </a:spcAft>
              <a:buClr>
                <a:srgbClr val="FFFFFF"/>
              </a:buClr>
              <a:buSzPts val="1300"/>
              <a:buFont typeface="Roboto Condensed"/>
              <a:buChar char="●"/>
            </a:pPr>
            <a:r>
              <a:rPr lang="en">
                <a:solidFill>
                  <a:srgbClr val="FFFFFF"/>
                </a:solidFill>
                <a:latin typeface="Roboto Condensed"/>
                <a:ea typeface="Roboto Condensed"/>
                <a:cs typeface="Roboto Condensed"/>
                <a:sym typeface="Roboto Condensed"/>
              </a:rPr>
              <a:t>Web Framework : </a:t>
            </a:r>
            <a:r>
              <a:rPr lang="en">
                <a:solidFill>
                  <a:srgbClr val="FFFFFF"/>
                </a:solidFill>
              </a:rPr>
              <a:t>Django (hosting)</a:t>
            </a:r>
            <a:endParaRPr>
              <a:solidFill>
                <a:srgbClr val="FFFFFF"/>
              </a:solidFill>
            </a:endParaRPr>
          </a:p>
          <a:p>
            <a:pPr indent="-311150" lvl="0" marL="457200" rtl="0" algn="l">
              <a:lnSpc>
                <a:spcPct val="100000"/>
              </a:lnSpc>
              <a:spcBef>
                <a:spcPts val="0"/>
              </a:spcBef>
              <a:spcAft>
                <a:spcPts val="0"/>
              </a:spcAft>
              <a:buClr>
                <a:srgbClr val="FFFFFF"/>
              </a:buClr>
              <a:buSzPts val="1300"/>
              <a:buFont typeface="Roboto Condensed"/>
              <a:buChar char="●"/>
            </a:pPr>
            <a:r>
              <a:rPr lang="en">
                <a:solidFill>
                  <a:srgbClr val="FFFFFF"/>
                </a:solidFill>
                <a:latin typeface="Roboto Condensed"/>
                <a:ea typeface="Roboto Condensed"/>
                <a:cs typeface="Roboto Condensed"/>
                <a:sym typeface="Roboto Condensed"/>
              </a:rPr>
              <a:t>IDE : </a:t>
            </a:r>
            <a:r>
              <a:rPr lang="en">
                <a:solidFill>
                  <a:srgbClr val="FFFFFF"/>
                </a:solidFill>
              </a:rPr>
              <a:t>Google Colaboratory, VS Code</a:t>
            </a:r>
            <a:r>
              <a:rPr lang="en">
                <a:solidFill>
                  <a:srgbClr val="FFFFFF"/>
                </a:solidFill>
                <a:latin typeface="Roboto Condensed"/>
                <a:ea typeface="Roboto Condensed"/>
                <a:cs typeface="Roboto Condensed"/>
                <a:sym typeface="Roboto Condensed"/>
              </a:rPr>
              <a:t> </a:t>
            </a:r>
            <a:endParaRPr>
              <a:solidFill>
                <a:srgbClr val="FFFFFF"/>
              </a:solidFill>
              <a:latin typeface="Roboto Condensed"/>
              <a:ea typeface="Roboto Condensed"/>
              <a:cs typeface="Roboto Condensed"/>
              <a:sym typeface="Roboto Condensed"/>
            </a:endParaRPr>
          </a:p>
          <a:p>
            <a:pPr indent="-311150" lvl="0" marL="457200" rtl="0" algn="l">
              <a:lnSpc>
                <a:spcPct val="100000"/>
              </a:lnSpc>
              <a:spcBef>
                <a:spcPts val="0"/>
              </a:spcBef>
              <a:spcAft>
                <a:spcPts val="0"/>
              </a:spcAft>
              <a:buClr>
                <a:srgbClr val="FFFFFF"/>
              </a:buClr>
              <a:buSzPts val="1300"/>
              <a:buFont typeface="Roboto Condensed"/>
              <a:buChar char="●"/>
            </a:pPr>
            <a:r>
              <a:rPr lang="en">
                <a:solidFill>
                  <a:srgbClr val="FFFFFF"/>
                </a:solidFill>
                <a:latin typeface="Roboto Condensed"/>
                <a:ea typeface="Roboto Condensed"/>
                <a:cs typeface="Roboto Condensed"/>
                <a:sym typeface="Roboto Condensed"/>
              </a:rPr>
              <a:t>Operating System : </a:t>
            </a:r>
            <a:r>
              <a:rPr lang="en">
                <a:solidFill>
                  <a:srgbClr val="FFFFFF"/>
                </a:solidFill>
              </a:rPr>
              <a:t>Windows or Linux</a:t>
            </a:r>
            <a:endParaRPr>
              <a:solidFill>
                <a:srgbClr val="FFFFFF"/>
              </a:solidFill>
            </a:endParaRPr>
          </a:p>
        </p:txBody>
      </p:sp>
      <p:sp>
        <p:nvSpPr>
          <p:cNvPr id="255" name="Google Shape;255;p16"/>
          <p:cNvSpPr txBox="1"/>
          <p:nvPr>
            <p:ph idx="4294967295" type="ctrTitle"/>
          </p:nvPr>
        </p:nvSpPr>
        <p:spPr>
          <a:xfrm flipH="1">
            <a:off x="4932000" y="403375"/>
            <a:ext cx="4212000" cy="10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accent6"/>
              </a:buClr>
              <a:buSzPts val="1100"/>
              <a:buFont typeface="Arial"/>
              <a:buNone/>
            </a:pPr>
            <a:r>
              <a:rPr b="1" i="0" lang="en" sz="2600" u="none" cap="none" strike="noStrike">
                <a:solidFill>
                  <a:schemeClr val="dk1"/>
                </a:solidFill>
                <a:latin typeface="Exo 2"/>
                <a:ea typeface="Exo 2"/>
                <a:cs typeface="Exo 2"/>
                <a:sym typeface="Exo 2"/>
              </a:rPr>
              <a:t>HARDWARE  &amp; SOFTWARE </a:t>
            </a:r>
            <a:r>
              <a:rPr b="1" i="0" lang="en" sz="3400" u="none" cap="none" strike="noStrike">
                <a:solidFill>
                  <a:schemeClr val="dk1"/>
                </a:solidFill>
                <a:latin typeface="Exo 2"/>
                <a:ea typeface="Exo 2"/>
                <a:cs typeface="Exo 2"/>
                <a:sym typeface="Exo 2"/>
              </a:rPr>
              <a:t>REQUIREMENTS</a:t>
            </a:r>
            <a:endParaRPr b="1" i="0" sz="2600" u="none" cap="none" strike="noStrike">
              <a:solidFill>
                <a:schemeClr val="dk1"/>
              </a:solidFill>
              <a:latin typeface="Exo 2"/>
              <a:ea typeface="Exo 2"/>
              <a:cs typeface="Exo 2"/>
              <a:sym typeface="Exo 2"/>
            </a:endParaRPr>
          </a:p>
        </p:txBody>
      </p:sp>
      <p:sp>
        <p:nvSpPr>
          <p:cNvPr id="256" name="Google Shape;256;p16"/>
          <p:cNvSpPr txBox="1"/>
          <p:nvPr/>
        </p:nvSpPr>
        <p:spPr>
          <a:xfrm>
            <a:off x="6392950" y="2432575"/>
            <a:ext cx="1832400" cy="701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accent6"/>
              </a:buClr>
              <a:buSzPts val="1100"/>
              <a:buFont typeface="Arial"/>
              <a:buNone/>
            </a:pPr>
            <a:r>
              <a:rPr b="1" i="0" lang="en" sz="1600" u="none" cap="none" strike="noStrike">
                <a:solidFill>
                  <a:schemeClr val="lt1"/>
                </a:solidFill>
                <a:latin typeface="Exo 2"/>
                <a:ea typeface="Exo 2"/>
                <a:cs typeface="Exo 2"/>
                <a:sym typeface="Exo 2"/>
              </a:rPr>
              <a:t>HARDWARE REQUIREMENTS</a:t>
            </a:r>
            <a:endParaRPr b="1" i="0" sz="1600" u="none" cap="none" strike="noStrike">
              <a:solidFill>
                <a:schemeClr val="lt1"/>
              </a:solidFill>
              <a:latin typeface="Exo 2"/>
              <a:ea typeface="Exo 2"/>
              <a:cs typeface="Exo 2"/>
              <a:sym typeface="Exo 2"/>
            </a:endParaRPr>
          </a:p>
        </p:txBody>
      </p:sp>
      <p:sp>
        <p:nvSpPr>
          <p:cNvPr id="257" name="Google Shape;257;p16"/>
          <p:cNvSpPr txBox="1"/>
          <p:nvPr/>
        </p:nvSpPr>
        <p:spPr>
          <a:xfrm flipH="1">
            <a:off x="5225650" y="3191425"/>
            <a:ext cx="3046200" cy="1500600"/>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lt1"/>
              </a:buClr>
              <a:buSzPts val="1300"/>
              <a:buFont typeface="Roboto Condensed"/>
              <a:buChar char="●"/>
            </a:pPr>
            <a:r>
              <a:rPr b="0" i="0" lang="en" sz="1300" u="none" cap="none" strike="noStrike">
                <a:solidFill>
                  <a:schemeClr val="lt1"/>
                </a:solidFill>
                <a:latin typeface="Roboto Condensed"/>
                <a:ea typeface="Roboto Condensed"/>
                <a:cs typeface="Roboto Condensed"/>
                <a:sym typeface="Roboto Condensed"/>
              </a:rPr>
              <a:t>GPU : </a:t>
            </a:r>
            <a:r>
              <a:rPr b="0" i="0" lang="en" sz="1300" u="none" cap="none" strike="noStrike">
                <a:solidFill>
                  <a:schemeClr val="lt1"/>
                </a:solidFill>
                <a:latin typeface="Roboto Condensed Light"/>
                <a:ea typeface="Roboto Condensed Light"/>
                <a:cs typeface="Roboto Condensed Light"/>
                <a:sym typeface="Roboto Condensed Light"/>
              </a:rPr>
              <a:t>Cuda Cores supported GPU</a:t>
            </a:r>
            <a:endParaRPr b="0" i="0" sz="1300" u="none" cap="none" strike="noStrike">
              <a:solidFill>
                <a:schemeClr val="lt1"/>
              </a:solidFill>
              <a:latin typeface="Roboto Condensed Light"/>
              <a:ea typeface="Roboto Condensed Light"/>
              <a:cs typeface="Roboto Condensed Light"/>
              <a:sym typeface="Roboto Condensed Light"/>
            </a:endParaRPr>
          </a:p>
          <a:p>
            <a:pPr indent="-311150" lvl="0" marL="457200" marR="0" rtl="0" algn="l">
              <a:lnSpc>
                <a:spcPct val="100000"/>
              </a:lnSpc>
              <a:spcBef>
                <a:spcPts val="0"/>
              </a:spcBef>
              <a:spcAft>
                <a:spcPts val="0"/>
              </a:spcAft>
              <a:buClr>
                <a:schemeClr val="lt1"/>
              </a:buClr>
              <a:buSzPts val="1300"/>
              <a:buFont typeface="Roboto Condensed"/>
              <a:buChar char="●"/>
            </a:pPr>
            <a:r>
              <a:rPr b="0" i="0" lang="en" sz="1300" u="none" cap="none" strike="noStrike">
                <a:solidFill>
                  <a:schemeClr val="lt1"/>
                </a:solidFill>
                <a:latin typeface="Roboto Condensed"/>
                <a:ea typeface="Roboto Condensed"/>
                <a:cs typeface="Roboto Condensed"/>
                <a:sym typeface="Roboto Condensed"/>
              </a:rPr>
              <a:t>Processor : </a:t>
            </a:r>
            <a:r>
              <a:rPr b="0" i="0" lang="en" sz="1300" u="none" cap="none" strike="noStrike">
                <a:solidFill>
                  <a:schemeClr val="lt1"/>
                </a:solidFill>
                <a:latin typeface="Roboto Condensed Light"/>
                <a:ea typeface="Roboto Condensed Light"/>
                <a:cs typeface="Roboto Condensed Light"/>
                <a:sym typeface="Roboto Condensed Light"/>
              </a:rPr>
              <a:t>Core i5 /AMD Ryzen series (3.9GHz)</a:t>
            </a:r>
            <a:endParaRPr b="0" i="0" sz="1300" u="none" cap="none" strike="noStrike">
              <a:solidFill>
                <a:schemeClr val="lt1"/>
              </a:solidFill>
              <a:latin typeface="Roboto Condensed Light"/>
              <a:ea typeface="Roboto Condensed Light"/>
              <a:cs typeface="Roboto Condensed Light"/>
              <a:sym typeface="Roboto Condensed Light"/>
            </a:endParaRPr>
          </a:p>
          <a:p>
            <a:pPr indent="-311150" lvl="0" marL="457200" marR="0" rtl="0" algn="l">
              <a:lnSpc>
                <a:spcPct val="100000"/>
              </a:lnSpc>
              <a:spcBef>
                <a:spcPts val="0"/>
              </a:spcBef>
              <a:spcAft>
                <a:spcPts val="0"/>
              </a:spcAft>
              <a:buClr>
                <a:schemeClr val="lt1"/>
              </a:buClr>
              <a:buSzPts val="1300"/>
              <a:buFont typeface="Roboto Condensed"/>
              <a:buChar char="●"/>
            </a:pPr>
            <a:r>
              <a:rPr b="0" i="0" lang="en" sz="1300" u="none" cap="none" strike="noStrike">
                <a:solidFill>
                  <a:schemeClr val="lt1"/>
                </a:solidFill>
                <a:latin typeface="Roboto Condensed"/>
                <a:ea typeface="Roboto Condensed"/>
                <a:cs typeface="Roboto Condensed"/>
                <a:sym typeface="Roboto Condensed"/>
              </a:rPr>
              <a:t>Webcam / Camera</a:t>
            </a:r>
            <a:endParaRPr b="0" i="0" sz="1300" u="none" cap="none" strike="noStrike">
              <a:solidFill>
                <a:schemeClr val="lt1"/>
              </a:solidFill>
              <a:latin typeface="Roboto Condensed"/>
              <a:ea typeface="Roboto Condensed"/>
              <a:cs typeface="Roboto Condensed"/>
              <a:sym typeface="Roboto Condensed"/>
            </a:endParaRPr>
          </a:p>
          <a:p>
            <a:pPr indent="-311150" lvl="0" marL="457200" marR="0" rtl="0" algn="l">
              <a:lnSpc>
                <a:spcPct val="100000"/>
              </a:lnSpc>
              <a:spcBef>
                <a:spcPts val="0"/>
              </a:spcBef>
              <a:spcAft>
                <a:spcPts val="0"/>
              </a:spcAft>
              <a:buClr>
                <a:schemeClr val="lt1"/>
              </a:buClr>
              <a:buSzPts val="1300"/>
              <a:buFont typeface="Roboto Condensed"/>
              <a:buChar char="●"/>
            </a:pPr>
            <a:r>
              <a:rPr b="0" i="0" lang="en" sz="1300" u="none" cap="none" strike="noStrike">
                <a:solidFill>
                  <a:schemeClr val="lt1"/>
                </a:solidFill>
                <a:latin typeface="Roboto Condensed"/>
                <a:ea typeface="Roboto Condensed"/>
                <a:cs typeface="Roboto Condensed"/>
                <a:sym typeface="Roboto Condensed"/>
              </a:rPr>
              <a:t>RAM: </a:t>
            </a:r>
            <a:r>
              <a:rPr b="0" i="0" lang="en" sz="1300" u="none" cap="none" strike="noStrike">
                <a:solidFill>
                  <a:schemeClr val="lt1"/>
                </a:solidFill>
                <a:latin typeface="Roboto Condensed Light"/>
                <a:ea typeface="Roboto Condensed Light"/>
                <a:cs typeface="Roboto Condensed Light"/>
                <a:sym typeface="Roboto Condensed Light"/>
              </a:rPr>
              <a:t>4GB or above</a:t>
            </a:r>
            <a:endParaRPr b="0" i="0" sz="1300" u="none" cap="none" strike="noStrike">
              <a:solidFill>
                <a:schemeClr val="lt1"/>
              </a:solidFill>
              <a:latin typeface="Roboto Condensed Light"/>
              <a:ea typeface="Roboto Condensed Light"/>
              <a:cs typeface="Roboto Condensed Light"/>
              <a:sym typeface="Roboto Condensed Light"/>
            </a:endParaRPr>
          </a:p>
          <a:p>
            <a:pPr indent="-311150" lvl="0" marL="457200" marR="0" rtl="0" algn="l">
              <a:lnSpc>
                <a:spcPct val="100000"/>
              </a:lnSpc>
              <a:spcBef>
                <a:spcPts val="0"/>
              </a:spcBef>
              <a:spcAft>
                <a:spcPts val="0"/>
              </a:spcAft>
              <a:buClr>
                <a:schemeClr val="lt1"/>
              </a:buClr>
              <a:buSzPts val="1300"/>
              <a:buFont typeface="Roboto Condensed"/>
              <a:buChar char="●"/>
            </a:pPr>
            <a:r>
              <a:rPr b="0" i="0" lang="en" sz="1300" u="none" cap="none" strike="noStrike">
                <a:solidFill>
                  <a:schemeClr val="lt1"/>
                </a:solidFill>
                <a:latin typeface="Roboto Condensed"/>
                <a:ea typeface="Roboto Condensed"/>
                <a:cs typeface="Roboto Condensed"/>
                <a:sym typeface="Roboto Condensed"/>
              </a:rPr>
              <a:t>Miscellaneous : </a:t>
            </a:r>
            <a:r>
              <a:rPr b="0" i="0" lang="en" sz="1300" u="none" cap="none" strike="noStrike">
                <a:solidFill>
                  <a:schemeClr val="lt1"/>
                </a:solidFill>
                <a:latin typeface="Roboto Condensed Light"/>
                <a:ea typeface="Roboto Condensed Light"/>
                <a:cs typeface="Roboto Condensed Light"/>
                <a:sym typeface="Roboto Condensed Light"/>
              </a:rPr>
              <a:t>USB interface, Power Adapter</a:t>
            </a:r>
            <a:endParaRPr b="0" i="0" sz="1300" u="none" cap="none" strike="noStrike">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7"/>
          <p:cNvSpPr txBox="1"/>
          <p:nvPr>
            <p:ph type="ctrTitle"/>
          </p:nvPr>
        </p:nvSpPr>
        <p:spPr>
          <a:xfrm flipH="1">
            <a:off x="931475" y="3766350"/>
            <a:ext cx="2097600" cy="10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SYSTEM</a:t>
            </a:r>
            <a:endParaRPr/>
          </a:p>
          <a:p>
            <a:pPr indent="0" lvl="0" marL="0" rtl="0" algn="l">
              <a:lnSpc>
                <a:spcPct val="100000"/>
              </a:lnSpc>
              <a:spcBef>
                <a:spcPts val="0"/>
              </a:spcBef>
              <a:spcAft>
                <a:spcPts val="0"/>
              </a:spcAft>
              <a:buSzPts val="3600"/>
              <a:buNone/>
            </a:pPr>
            <a:r>
              <a:rPr lang="en"/>
              <a:t>DESIGN</a:t>
            </a:r>
            <a:endParaRPr/>
          </a:p>
        </p:txBody>
      </p:sp>
      <p:sp>
        <p:nvSpPr>
          <p:cNvPr id="263" name="Google Shape;263;p17"/>
          <p:cNvSpPr txBox="1"/>
          <p:nvPr>
            <p:ph idx="2" type="title"/>
          </p:nvPr>
        </p:nvSpPr>
        <p:spPr>
          <a:xfrm flipH="1">
            <a:off x="931375" y="2573550"/>
            <a:ext cx="1780800" cy="125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9600"/>
              <a:t>0</a:t>
            </a:r>
            <a:r>
              <a:rPr lang="en"/>
              <a:t>5</a:t>
            </a:r>
            <a:endParaRPr sz="9600"/>
          </a:p>
        </p:txBody>
      </p:sp>
      <p:cxnSp>
        <p:nvCxnSpPr>
          <p:cNvPr id="264" name="Google Shape;264;p17"/>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8"/>
          <p:cNvSpPr txBox="1"/>
          <p:nvPr/>
        </p:nvSpPr>
        <p:spPr>
          <a:xfrm>
            <a:off x="3307975" y="1380450"/>
            <a:ext cx="5571900" cy="23826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For Deepfake Creation, the user can upload the image from the user's system directory and then select the video for deepfake ie; the target video then the model will start training and the reconstructed video will result from the user source image.</a:t>
            </a:r>
            <a:endParaRPr b="0" i="0" sz="1400" u="none" cap="none" strike="noStrike">
              <a:solidFill>
                <a:srgbClr val="252525"/>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252525"/>
              </a:solidFill>
              <a:latin typeface="Roboto Condensed"/>
              <a:ea typeface="Roboto Condensed"/>
              <a:cs typeface="Roboto Condensed"/>
              <a:sym typeface="Roboto Condensed"/>
            </a:endParaRPr>
          </a:p>
          <a:p>
            <a:pPr indent="-317500" lvl="0" marL="457200" marR="0" rtl="0" algn="just">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For Deepfake Detection, the user uploads any video from the user's system directory, then the model starts pre-processing the video and splits it into frames, then loads it into a data loader. Then ResNext CNN will classify the image whether it's original or fake, then move it to LSTM, then output of the model is going to be whether the video is deepfake or a real video</a:t>
            </a:r>
            <a:endParaRPr b="0" i="0" sz="1400" u="none" cap="none" strike="noStrike">
              <a:solidFill>
                <a:srgbClr val="252525"/>
              </a:solidFill>
              <a:latin typeface="Roboto Condensed"/>
              <a:ea typeface="Roboto Condensed"/>
              <a:cs typeface="Roboto Condensed"/>
              <a:sym typeface="Roboto Condensed"/>
            </a:endParaRPr>
          </a:p>
        </p:txBody>
      </p:sp>
      <p:cxnSp>
        <p:nvCxnSpPr>
          <p:cNvPr id="270" name="Google Shape;270;p18"/>
          <p:cNvCxnSpPr/>
          <p:nvPr/>
        </p:nvCxnSpPr>
        <p:spPr>
          <a:xfrm>
            <a:off x="3307975" y="0"/>
            <a:ext cx="0" cy="2382600"/>
          </a:xfrm>
          <a:prstGeom prst="straightConnector1">
            <a:avLst/>
          </a:prstGeom>
          <a:noFill/>
          <a:ln cap="flat" cmpd="sng" w="9525">
            <a:solidFill>
              <a:schemeClr val="dk2"/>
            </a:solidFill>
            <a:prstDash val="solid"/>
            <a:round/>
            <a:headEnd len="sm" w="sm" type="none"/>
            <a:tailEnd len="sm" w="sm" type="none"/>
          </a:ln>
        </p:spPr>
      </p:cxnSp>
      <p:cxnSp>
        <p:nvCxnSpPr>
          <p:cNvPr id="271" name="Google Shape;271;p18"/>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
        <p:nvSpPr>
          <p:cNvPr id="272" name="Google Shape;272;p18"/>
          <p:cNvSpPr txBox="1"/>
          <p:nvPr>
            <p:ph idx="4294967295" type="ctrTitle"/>
          </p:nvPr>
        </p:nvSpPr>
        <p:spPr>
          <a:xfrm flipH="1">
            <a:off x="686975" y="3774075"/>
            <a:ext cx="2043900" cy="11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600" u="none" cap="none" strike="noStrike">
                <a:solidFill>
                  <a:schemeClr val="dk1"/>
                </a:solidFill>
                <a:latin typeface="Exo 2"/>
                <a:ea typeface="Exo 2"/>
                <a:cs typeface="Exo 2"/>
                <a:sym typeface="Exo 2"/>
              </a:rPr>
              <a:t>SYSTEM DESIGN</a:t>
            </a:r>
            <a:endParaRPr b="1" i="0" sz="3600" u="none" cap="none" strike="noStrike">
              <a:solidFill>
                <a:schemeClr val="dk1"/>
              </a:solidFill>
              <a:latin typeface="Exo 2"/>
              <a:ea typeface="Exo 2"/>
              <a:cs typeface="Exo 2"/>
              <a:sym typeface="Exo 2"/>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19"/>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
        <p:nvSpPr>
          <p:cNvPr id="278" name="Google Shape;278;p19"/>
          <p:cNvSpPr txBox="1"/>
          <p:nvPr>
            <p:ph idx="1" type="subTitle"/>
          </p:nvPr>
        </p:nvSpPr>
        <p:spPr>
          <a:xfrm>
            <a:off x="3812063" y="83150"/>
            <a:ext cx="3523200" cy="45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6"/>
              </a:buClr>
              <a:buSzPts val="1100"/>
              <a:buFont typeface="Arial"/>
              <a:buNone/>
            </a:pPr>
            <a:r>
              <a:rPr lang="en" sz="1400">
                <a:solidFill>
                  <a:srgbClr val="252525"/>
                </a:solidFill>
                <a:latin typeface="Roboto Condensed"/>
                <a:ea typeface="Roboto Condensed"/>
                <a:cs typeface="Roboto Condensed"/>
                <a:sym typeface="Roboto Condensed"/>
              </a:rPr>
              <a:t>System Architecture for Deepfake Creation:</a:t>
            </a:r>
            <a:endParaRPr sz="1300">
              <a:solidFill>
                <a:srgbClr val="252525"/>
              </a:solidFill>
              <a:latin typeface="Roboto Condensed"/>
              <a:ea typeface="Roboto Condensed"/>
              <a:cs typeface="Roboto Condensed"/>
              <a:sym typeface="Roboto Condensed"/>
            </a:endParaRPr>
          </a:p>
        </p:txBody>
      </p:sp>
      <p:sp>
        <p:nvSpPr>
          <p:cNvPr id="279" name="Google Shape;279;p19"/>
          <p:cNvSpPr txBox="1"/>
          <p:nvPr>
            <p:ph idx="4294967295" type="ctrTitle"/>
          </p:nvPr>
        </p:nvSpPr>
        <p:spPr>
          <a:xfrm flipH="1">
            <a:off x="611700" y="3937875"/>
            <a:ext cx="3309600" cy="98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2900" u="none" cap="none" strike="noStrike">
                <a:solidFill>
                  <a:schemeClr val="dk1"/>
                </a:solidFill>
                <a:latin typeface="Exo 2"/>
                <a:ea typeface="Exo 2"/>
                <a:cs typeface="Exo 2"/>
                <a:sym typeface="Exo 2"/>
              </a:rPr>
              <a:t>SYSTEM</a:t>
            </a:r>
            <a:endParaRPr b="1" i="0" sz="29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chemeClr val="dk1"/>
              </a:buClr>
              <a:buSzPts val="2800"/>
              <a:buFont typeface="Exo 2"/>
              <a:buNone/>
            </a:pPr>
            <a:r>
              <a:rPr b="1" i="0" lang="en" sz="2900" u="none" cap="none" strike="noStrike">
                <a:solidFill>
                  <a:schemeClr val="dk1"/>
                </a:solidFill>
                <a:latin typeface="Exo 2"/>
                <a:ea typeface="Exo 2"/>
                <a:cs typeface="Exo 2"/>
                <a:sym typeface="Exo 2"/>
              </a:rPr>
              <a:t>ARCHITECTURE</a:t>
            </a:r>
            <a:endParaRPr b="1" i="0" sz="2900" u="none" cap="none" strike="noStrike">
              <a:solidFill>
                <a:schemeClr val="dk1"/>
              </a:solidFill>
              <a:latin typeface="Exo 2"/>
              <a:ea typeface="Exo 2"/>
              <a:cs typeface="Exo 2"/>
              <a:sym typeface="Exo 2"/>
            </a:endParaRPr>
          </a:p>
        </p:txBody>
      </p:sp>
      <p:cxnSp>
        <p:nvCxnSpPr>
          <p:cNvPr id="280" name="Google Shape;280;p19"/>
          <p:cNvCxnSpPr/>
          <p:nvPr/>
        </p:nvCxnSpPr>
        <p:spPr>
          <a:xfrm>
            <a:off x="3319075" y="0"/>
            <a:ext cx="0" cy="2382600"/>
          </a:xfrm>
          <a:prstGeom prst="straightConnector1">
            <a:avLst/>
          </a:prstGeom>
          <a:noFill/>
          <a:ln cap="flat" cmpd="sng" w="9525">
            <a:solidFill>
              <a:schemeClr val="dk2"/>
            </a:solidFill>
            <a:prstDash val="solid"/>
            <a:round/>
            <a:headEnd len="sm" w="sm" type="none"/>
            <a:tailEnd len="sm" w="sm" type="none"/>
          </a:ln>
        </p:spPr>
      </p:cxnSp>
      <p:pic>
        <p:nvPicPr>
          <p:cNvPr id="281" name="Google Shape;281;p19"/>
          <p:cNvPicPr preferRelativeResize="0"/>
          <p:nvPr/>
        </p:nvPicPr>
        <p:blipFill rotWithShape="1">
          <a:blip r:embed="rId3">
            <a:alphaModFix/>
          </a:blip>
          <a:srcRect b="0" l="0" r="0" t="0"/>
          <a:stretch/>
        </p:blipFill>
        <p:spPr>
          <a:xfrm>
            <a:off x="4115513" y="585063"/>
            <a:ext cx="4223975" cy="2809375"/>
          </a:xfrm>
          <a:prstGeom prst="rect">
            <a:avLst/>
          </a:prstGeom>
          <a:noFill/>
          <a:ln>
            <a:noFill/>
          </a:ln>
        </p:spPr>
      </p:pic>
      <p:sp>
        <p:nvSpPr>
          <p:cNvPr id="282" name="Google Shape;282;p19"/>
          <p:cNvSpPr txBox="1"/>
          <p:nvPr/>
        </p:nvSpPr>
        <p:spPr>
          <a:xfrm>
            <a:off x="3319075" y="3444850"/>
            <a:ext cx="5446800" cy="16932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Training Phase: There are two phases involved in developing deepfakes. First is the training phase, which deals with the initial image manipulation. </a:t>
            </a:r>
            <a:endParaRPr b="0" i="0" sz="1400" u="none" cap="none" strike="noStrike">
              <a:solidFill>
                <a:srgbClr val="252525"/>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252525"/>
              </a:solidFill>
              <a:latin typeface="Roboto Condensed"/>
              <a:ea typeface="Roboto Condensed"/>
              <a:cs typeface="Roboto Condensed"/>
              <a:sym typeface="Roboto Condensed"/>
            </a:endParaRPr>
          </a:p>
          <a:p>
            <a:pPr indent="-317500" lvl="0" marL="457200" marR="0" rtl="0" algn="just">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Test Phase: Then, the test phase begins, which involves the warped image with another image that produces the specific result the creator is looking for.</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cxnSp>
        <p:nvCxnSpPr>
          <p:cNvPr id="147" name="Google Shape;147;p2"/>
          <p:cNvCxnSpPr/>
          <p:nvPr/>
        </p:nvCxnSpPr>
        <p:spPr>
          <a:xfrm>
            <a:off x="0" y="725200"/>
            <a:ext cx="1565700" cy="0"/>
          </a:xfrm>
          <a:prstGeom prst="straightConnector1">
            <a:avLst/>
          </a:prstGeom>
          <a:noFill/>
          <a:ln cap="flat" cmpd="sng" w="9525">
            <a:solidFill>
              <a:schemeClr val="dk1"/>
            </a:solidFill>
            <a:prstDash val="solid"/>
            <a:round/>
            <a:headEnd len="sm" w="sm" type="none"/>
            <a:tailEnd len="sm" w="sm" type="none"/>
          </a:ln>
        </p:spPr>
      </p:cxnSp>
      <p:sp>
        <p:nvSpPr>
          <p:cNvPr id="148" name="Google Shape;148;p2"/>
          <p:cNvSpPr txBox="1"/>
          <p:nvPr>
            <p:ph idx="4294967295" type="body"/>
          </p:nvPr>
        </p:nvSpPr>
        <p:spPr>
          <a:xfrm>
            <a:off x="993875" y="779800"/>
            <a:ext cx="2773500" cy="4123500"/>
          </a:xfrm>
          <a:prstGeom prst="rect">
            <a:avLst/>
          </a:prstGeom>
          <a:noFill/>
          <a:ln>
            <a:noFill/>
          </a:ln>
        </p:spPr>
        <p:txBody>
          <a:bodyPr anchorCtr="0" anchor="t" bIns="91425" lIns="91425" spcFirstLastPara="1" rIns="91425" wrap="square" tIns="91425">
            <a:noAutofit/>
          </a:bodyPr>
          <a:lstStyle/>
          <a:p>
            <a:pPr indent="0" lvl="0" marL="0" rtl="0" algn="l">
              <a:lnSpc>
                <a:spcPct val="104000"/>
              </a:lnSpc>
              <a:spcBef>
                <a:spcPts val="0"/>
              </a:spcBef>
              <a:spcAft>
                <a:spcPts val="0"/>
              </a:spcAft>
              <a:buSzPts val="1200"/>
              <a:buNone/>
            </a:pPr>
            <a:r>
              <a:rPr lang="en" sz="1400">
                <a:latin typeface="Roboto Condensed"/>
                <a:ea typeface="Roboto Condensed"/>
                <a:cs typeface="Roboto Condensed"/>
                <a:sym typeface="Roboto Condensed"/>
              </a:rPr>
              <a:t>1. Abstract</a:t>
            </a:r>
            <a:endParaRPr sz="1400">
              <a:latin typeface="Roboto Condensed"/>
              <a:ea typeface="Roboto Condensed"/>
              <a:cs typeface="Roboto Condensed"/>
              <a:sym typeface="Roboto Condensed"/>
            </a:endParaRPr>
          </a:p>
          <a:p>
            <a:pPr indent="0" lvl="0" marL="0" rtl="0" algn="l">
              <a:lnSpc>
                <a:spcPct val="104000"/>
              </a:lnSpc>
              <a:spcBef>
                <a:spcPts val="0"/>
              </a:spcBef>
              <a:spcAft>
                <a:spcPts val="0"/>
              </a:spcAft>
              <a:buSzPts val="1200"/>
              <a:buNone/>
            </a:pPr>
            <a:r>
              <a:rPr lang="en" sz="1400">
                <a:latin typeface="Roboto Condensed"/>
                <a:ea typeface="Roboto Condensed"/>
                <a:cs typeface="Roboto Condensed"/>
                <a:sym typeface="Roboto Condensed"/>
              </a:rPr>
              <a:t>2. Introduction</a:t>
            </a:r>
            <a:endParaRPr sz="1400">
              <a:latin typeface="Roboto Condensed"/>
              <a:ea typeface="Roboto Condensed"/>
              <a:cs typeface="Roboto Condensed"/>
              <a:sym typeface="Roboto Condensed"/>
            </a:endParaRPr>
          </a:p>
          <a:p>
            <a:pPr indent="-317500" lvl="0" marL="457200" rtl="0" algn="l">
              <a:lnSpc>
                <a:spcPct val="104000"/>
              </a:lnSpc>
              <a:spcBef>
                <a:spcPts val="0"/>
              </a:spcBef>
              <a:spcAft>
                <a:spcPts val="0"/>
              </a:spcAft>
              <a:buSzPts val="1400"/>
              <a:buFont typeface="Roboto Condensed"/>
              <a:buAutoNum type="alphaLcPeriod"/>
            </a:pPr>
            <a:r>
              <a:rPr lang="en" sz="1400">
                <a:latin typeface="Roboto Condensed"/>
                <a:ea typeface="Roboto Condensed"/>
                <a:cs typeface="Roboto Condensed"/>
                <a:sym typeface="Roboto Condensed"/>
              </a:rPr>
              <a:t>About Domain</a:t>
            </a:r>
            <a:endParaRPr sz="1400">
              <a:latin typeface="Roboto Condensed"/>
              <a:ea typeface="Roboto Condensed"/>
              <a:cs typeface="Roboto Condensed"/>
              <a:sym typeface="Roboto Condensed"/>
            </a:endParaRPr>
          </a:p>
          <a:p>
            <a:pPr indent="-317500" lvl="0" marL="457200" rtl="0" algn="l">
              <a:lnSpc>
                <a:spcPct val="104000"/>
              </a:lnSpc>
              <a:spcBef>
                <a:spcPts val="0"/>
              </a:spcBef>
              <a:spcAft>
                <a:spcPts val="0"/>
              </a:spcAft>
              <a:buSzPts val="1400"/>
              <a:buFont typeface="Roboto Condensed"/>
              <a:buAutoNum type="alphaLcPeriod"/>
            </a:pPr>
            <a:r>
              <a:rPr lang="en" sz="1400">
                <a:latin typeface="Roboto Condensed"/>
                <a:ea typeface="Roboto Condensed"/>
                <a:cs typeface="Roboto Condensed"/>
                <a:sym typeface="Roboto Condensed"/>
              </a:rPr>
              <a:t>Objectives</a:t>
            </a:r>
            <a:endParaRPr sz="1400">
              <a:latin typeface="Roboto Condensed"/>
              <a:ea typeface="Roboto Condensed"/>
              <a:cs typeface="Roboto Condensed"/>
              <a:sym typeface="Roboto Condensed"/>
            </a:endParaRPr>
          </a:p>
          <a:p>
            <a:pPr indent="-317500" lvl="0" marL="457200" rtl="0" algn="l">
              <a:lnSpc>
                <a:spcPct val="104000"/>
              </a:lnSpc>
              <a:spcBef>
                <a:spcPts val="0"/>
              </a:spcBef>
              <a:spcAft>
                <a:spcPts val="0"/>
              </a:spcAft>
              <a:buSzPts val="1400"/>
              <a:buFont typeface="Roboto Condensed"/>
              <a:buAutoNum type="alphaLcPeriod"/>
            </a:pPr>
            <a:r>
              <a:rPr lang="en" sz="1400">
                <a:latin typeface="Roboto Condensed"/>
                <a:ea typeface="Roboto Condensed"/>
                <a:cs typeface="Roboto Condensed"/>
                <a:sym typeface="Roboto Condensed"/>
              </a:rPr>
              <a:t>Problem Identified</a:t>
            </a:r>
            <a:endParaRPr sz="1400">
              <a:latin typeface="Roboto Condensed"/>
              <a:ea typeface="Roboto Condensed"/>
              <a:cs typeface="Roboto Condensed"/>
              <a:sym typeface="Roboto Condensed"/>
            </a:endParaRPr>
          </a:p>
          <a:p>
            <a:pPr indent="-317500" lvl="1" marL="914400" rtl="0" algn="l">
              <a:lnSpc>
                <a:spcPct val="104000"/>
              </a:lnSpc>
              <a:spcBef>
                <a:spcPts val="0"/>
              </a:spcBef>
              <a:spcAft>
                <a:spcPts val="0"/>
              </a:spcAft>
              <a:buSzPts val="1400"/>
              <a:buFont typeface="Roboto Condensed"/>
              <a:buAutoNum type="romanLcPeriod"/>
            </a:pPr>
            <a:r>
              <a:rPr lang="en" sz="1400">
                <a:latin typeface="Roboto Condensed"/>
                <a:ea typeface="Roboto Condensed"/>
                <a:cs typeface="Roboto Condensed"/>
                <a:sym typeface="Roboto Condensed"/>
              </a:rPr>
              <a:t>ystem</a:t>
            </a:r>
            <a:r>
              <a:rPr lang="en" sz="1400">
                <a:latin typeface="Roboto Condensed"/>
                <a:ea typeface="Roboto Condensed"/>
                <a:cs typeface="Roboto Condensed"/>
                <a:sym typeface="Roboto Condensed"/>
              </a:rPr>
              <a:t>Existing S</a:t>
            </a:r>
            <a:endParaRPr sz="1400">
              <a:latin typeface="Roboto Condensed"/>
              <a:ea typeface="Roboto Condensed"/>
              <a:cs typeface="Roboto Condensed"/>
              <a:sym typeface="Roboto Condensed"/>
            </a:endParaRPr>
          </a:p>
          <a:p>
            <a:pPr indent="-317500" lvl="1" marL="914400" rtl="0" algn="l">
              <a:lnSpc>
                <a:spcPct val="104000"/>
              </a:lnSpc>
              <a:spcBef>
                <a:spcPts val="0"/>
              </a:spcBef>
              <a:spcAft>
                <a:spcPts val="0"/>
              </a:spcAft>
              <a:buSzPts val="1400"/>
              <a:buFont typeface="Roboto Condensed"/>
              <a:buAutoNum type="romanLcPeriod"/>
            </a:pPr>
            <a:r>
              <a:rPr lang="en" sz="1400">
                <a:latin typeface="Roboto Condensed"/>
                <a:ea typeface="Roboto Condensed"/>
                <a:cs typeface="Roboto Condensed"/>
                <a:sym typeface="Roboto Condensed"/>
              </a:rPr>
              <a:t>Our Proposed System</a:t>
            </a:r>
            <a:endParaRPr sz="1400">
              <a:latin typeface="Roboto Condensed"/>
              <a:ea typeface="Roboto Condensed"/>
              <a:cs typeface="Roboto Condensed"/>
              <a:sym typeface="Roboto Condensed"/>
            </a:endParaRPr>
          </a:p>
          <a:p>
            <a:pPr indent="0" lvl="0" marL="0" rtl="0" algn="l">
              <a:lnSpc>
                <a:spcPct val="104000"/>
              </a:lnSpc>
              <a:spcBef>
                <a:spcPts val="0"/>
              </a:spcBef>
              <a:spcAft>
                <a:spcPts val="0"/>
              </a:spcAft>
              <a:buSzPts val="1200"/>
              <a:buNone/>
            </a:pPr>
            <a:r>
              <a:rPr lang="en" sz="1400">
                <a:latin typeface="Roboto Condensed"/>
                <a:ea typeface="Roboto Condensed"/>
                <a:cs typeface="Roboto Condensed"/>
                <a:sym typeface="Roboto Condensed"/>
              </a:rPr>
              <a:t>3. Literature Survey</a:t>
            </a:r>
            <a:endParaRPr sz="1400">
              <a:latin typeface="Roboto Condensed"/>
              <a:ea typeface="Roboto Condensed"/>
              <a:cs typeface="Roboto Condensed"/>
              <a:sym typeface="Roboto Condensed"/>
            </a:endParaRPr>
          </a:p>
          <a:p>
            <a:pPr indent="0" lvl="0" marL="0" rtl="0" algn="l">
              <a:lnSpc>
                <a:spcPct val="104000"/>
              </a:lnSpc>
              <a:spcBef>
                <a:spcPts val="0"/>
              </a:spcBef>
              <a:spcAft>
                <a:spcPts val="0"/>
              </a:spcAft>
              <a:buSzPts val="1200"/>
              <a:buNone/>
            </a:pPr>
            <a:r>
              <a:rPr lang="en" sz="1400">
                <a:latin typeface="Roboto Condensed"/>
                <a:ea typeface="Roboto Condensed"/>
                <a:cs typeface="Roboto Condensed"/>
                <a:sym typeface="Roboto Condensed"/>
              </a:rPr>
              <a:t>4. System Requirements</a:t>
            </a:r>
            <a:endParaRPr sz="1400">
              <a:latin typeface="Roboto Condensed"/>
              <a:ea typeface="Roboto Condensed"/>
              <a:cs typeface="Roboto Condensed"/>
              <a:sym typeface="Roboto Condensed"/>
            </a:endParaRPr>
          </a:p>
          <a:p>
            <a:pPr indent="-317500" lvl="0" marL="457200" rtl="0" algn="l">
              <a:lnSpc>
                <a:spcPct val="104000"/>
              </a:lnSpc>
              <a:spcBef>
                <a:spcPts val="0"/>
              </a:spcBef>
              <a:spcAft>
                <a:spcPts val="0"/>
              </a:spcAft>
              <a:buSzPts val="1400"/>
              <a:buFont typeface="Roboto Condensed"/>
              <a:buAutoNum type="alphaLcPeriod"/>
            </a:pPr>
            <a:r>
              <a:rPr lang="en" sz="1400">
                <a:latin typeface="Roboto Condensed"/>
                <a:ea typeface="Roboto Condensed"/>
                <a:cs typeface="Roboto Condensed"/>
                <a:sym typeface="Roboto Condensed"/>
              </a:rPr>
              <a:t>Functional Requirements</a:t>
            </a:r>
            <a:endParaRPr sz="1400">
              <a:latin typeface="Roboto Condensed"/>
              <a:ea typeface="Roboto Condensed"/>
              <a:cs typeface="Roboto Condensed"/>
              <a:sym typeface="Roboto Condensed"/>
            </a:endParaRPr>
          </a:p>
          <a:p>
            <a:pPr indent="-317500" lvl="0" marL="457200" rtl="0" algn="l">
              <a:lnSpc>
                <a:spcPct val="104000"/>
              </a:lnSpc>
              <a:spcBef>
                <a:spcPts val="0"/>
              </a:spcBef>
              <a:spcAft>
                <a:spcPts val="0"/>
              </a:spcAft>
              <a:buSzPts val="1400"/>
              <a:buFont typeface="Roboto Condensed"/>
              <a:buAutoNum type="alphaLcPeriod"/>
            </a:pPr>
            <a:r>
              <a:rPr lang="en" sz="1400">
                <a:latin typeface="Roboto Condensed"/>
                <a:ea typeface="Roboto Condensed"/>
                <a:cs typeface="Roboto Condensed"/>
                <a:sym typeface="Roboto Condensed"/>
              </a:rPr>
              <a:t>Non- Functional Requirements</a:t>
            </a:r>
            <a:endParaRPr sz="1400">
              <a:latin typeface="Roboto Condensed"/>
              <a:ea typeface="Roboto Condensed"/>
              <a:cs typeface="Roboto Condensed"/>
              <a:sym typeface="Roboto Condensed"/>
            </a:endParaRPr>
          </a:p>
          <a:p>
            <a:pPr indent="-317500" lvl="0" marL="457200" rtl="0" algn="l">
              <a:lnSpc>
                <a:spcPct val="104000"/>
              </a:lnSpc>
              <a:spcBef>
                <a:spcPts val="0"/>
              </a:spcBef>
              <a:spcAft>
                <a:spcPts val="0"/>
              </a:spcAft>
              <a:buSzPts val="1400"/>
              <a:buFont typeface="Roboto Condensed"/>
              <a:buAutoNum type="alphaLcPeriod"/>
            </a:pPr>
            <a:r>
              <a:rPr lang="en" sz="1400">
                <a:latin typeface="Roboto Condensed"/>
                <a:ea typeface="Roboto Condensed"/>
                <a:cs typeface="Roboto Condensed"/>
                <a:sym typeface="Roboto Condensed"/>
              </a:rPr>
              <a:t>Hardware Requirements</a:t>
            </a:r>
            <a:endParaRPr sz="1400">
              <a:latin typeface="Roboto Condensed"/>
              <a:ea typeface="Roboto Condensed"/>
              <a:cs typeface="Roboto Condensed"/>
              <a:sym typeface="Roboto Condensed"/>
            </a:endParaRPr>
          </a:p>
          <a:p>
            <a:pPr indent="-317500" lvl="0" marL="457200" rtl="0" algn="l">
              <a:lnSpc>
                <a:spcPct val="104000"/>
              </a:lnSpc>
              <a:spcBef>
                <a:spcPts val="0"/>
              </a:spcBef>
              <a:spcAft>
                <a:spcPts val="0"/>
              </a:spcAft>
              <a:buSzPts val="1400"/>
              <a:buFont typeface="Roboto Condensed"/>
              <a:buAutoNum type="alphaLcPeriod"/>
            </a:pPr>
            <a:r>
              <a:rPr lang="en" sz="1400">
                <a:latin typeface="Roboto Condensed"/>
                <a:ea typeface="Roboto Condensed"/>
                <a:cs typeface="Roboto Condensed"/>
                <a:sym typeface="Roboto Condensed"/>
              </a:rPr>
              <a:t>Software Requirements</a:t>
            </a:r>
            <a:endParaRPr sz="1400">
              <a:latin typeface="Roboto Condensed"/>
              <a:ea typeface="Roboto Condensed"/>
              <a:cs typeface="Roboto Condensed"/>
              <a:sym typeface="Roboto Condensed"/>
            </a:endParaRPr>
          </a:p>
          <a:p>
            <a:pPr indent="0" lvl="0" marL="0" rtl="0" algn="l">
              <a:lnSpc>
                <a:spcPct val="104000"/>
              </a:lnSpc>
              <a:spcBef>
                <a:spcPts val="0"/>
              </a:spcBef>
              <a:spcAft>
                <a:spcPts val="0"/>
              </a:spcAft>
              <a:buSzPts val="1200"/>
              <a:buNone/>
            </a:pPr>
            <a:r>
              <a:rPr lang="en" sz="1400">
                <a:latin typeface="Roboto Condensed"/>
                <a:ea typeface="Roboto Condensed"/>
                <a:cs typeface="Roboto Condensed"/>
                <a:sym typeface="Roboto Condensed"/>
              </a:rPr>
              <a:t>5. System Design</a:t>
            </a:r>
            <a:endParaRPr sz="1400">
              <a:latin typeface="Roboto Condensed"/>
              <a:ea typeface="Roboto Condensed"/>
              <a:cs typeface="Roboto Condensed"/>
              <a:sym typeface="Roboto Condensed"/>
            </a:endParaRPr>
          </a:p>
          <a:p>
            <a:pPr indent="-317500" lvl="0" marL="457200" rtl="0" algn="l">
              <a:lnSpc>
                <a:spcPct val="104000"/>
              </a:lnSpc>
              <a:spcBef>
                <a:spcPts val="0"/>
              </a:spcBef>
              <a:spcAft>
                <a:spcPts val="0"/>
              </a:spcAft>
              <a:buSzPts val="1400"/>
              <a:buFont typeface="Roboto Condensed"/>
              <a:buAutoNum type="alphaLcPeriod"/>
            </a:pPr>
            <a:r>
              <a:rPr lang="en" sz="1400">
                <a:latin typeface="Roboto Condensed"/>
                <a:ea typeface="Roboto Condensed"/>
                <a:cs typeface="Roboto Condensed"/>
                <a:sym typeface="Roboto Condensed"/>
              </a:rPr>
              <a:t>System Architecture</a:t>
            </a:r>
            <a:endParaRPr sz="1400">
              <a:latin typeface="Roboto Condensed"/>
              <a:ea typeface="Roboto Condensed"/>
              <a:cs typeface="Roboto Condensed"/>
              <a:sym typeface="Roboto Condensed"/>
            </a:endParaRPr>
          </a:p>
          <a:p>
            <a:pPr indent="-317500" lvl="0" marL="457200" rtl="0" algn="l">
              <a:lnSpc>
                <a:spcPct val="104000"/>
              </a:lnSpc>
              <a:spcBef>
                <a:spcPts val="0"/>
              </a:spcBef>
              <a:spcAft>
                <a:spcPts val="0"/>
              </a:spcAft>
              <a:buSzPts val="1400"/>
              <a:buFont typeface="Roboto Condensed"/>
              <a:buAutoNum type="alphaLcPeriod"/>
            </a:pPr>
            <a:r>
              <a:rPr lang="en" sz="1400">
                <a:latin typeface="Roboto Condensed"/>
                <a:ea typeface="Roboto Condensed"/>
                <a:cs typeface="Roboto Condensed"/>
                <a:sym typeface="Roboto Condensed"/>
              </a:rPr>
              <a:t>Data Flow Diagram</a:t>
            </a:r>
            <a:endParaRPr sz="1400">
              <a:latin typeface="Roboto Condensed"/>
              <a:ea typeface="Roboto Condensed"/>
              <a:cs typeface="Roboto Condensed"/>
              <a:sym typeface="Roboto Condensed"/>
            </a:endParaRPr>
          </a:p>
          <a:p>
            <a:pPr indent="0" lvl="0" marL="0" rtl="0" algn="l">
              <a:lnSpc>
                <a:spcPct val="104000"/>
              </a:lnSpc>
              <a:spcBef>
                <a:spcPts val="0"/>
              </a:spcBef>
              <a:spcAft>
                <a:spcPts val="0"/>
              </a:spcAft>
              <a:buSzPts val="1200"/>
              <a:buNone/>
            </a:pPr>
            <a:r>
              <a:rPr lang="en" sz="1400">
                <a:latin typeface="Roboto Condensed"/>
                <a:ea typeface="Roboto Condensed"/>
                <a:cs typeface="Roboto Condensed"/>
                <a:sym typeface="Roboto Condensed"/>
              </a:rPr>
              <a:t>6. Expected Outcomes</a:t>
            </a:r>
            <a:endParaRPr sz="1400">
              <a:latin typeface="Roboto Condensed"/>
              <a:ea typeface="Roboto Condensed"/>
              <a:cs typeface="Roboto Condensed"/>
              <a:sym typeface="Roboto Condensed"/>
            </a:endParaRPr>
          </a:p>
          <a:p>
            <a:pPr indent="0" lvl="0" marL="0" rtl="0" algn="l">
              <a:lnSpc>
                <a:spcPct val="104000"/>
              </a:lnSpc>
              <a:spcBef>
                <a:spcPts val="0"/>
              </a:spcBef>
              <a:spcAft>
                <a:spcPts val="0"/>
              </a:spcAft>
              <a:buSzPts val="1200"/>
              <a:buNone/>
            </a:pPr>
            <a:r>
              <a:rPr lang="en" sz="1400">
                <a:latin typeface="Roboto Condensed"/>
                <a:ea typeface="Roboto Condensed"/>
                <a:cs typeface="Roboto Condensed"/>
                <a:sym typeface="Roboto Condensed"/>
              </a:rPr>
              <a:t>7. Gantt chart</a:t>
            </a:r>
            <a:endParaRPr>
              <a:latin typeface="Roboto Condensed"/>
              <a:ea typeface="Roboto Condensed"/>
              <a:cs typeface="Roboto Condensed"/>
              <a:sym typeface="Roboto Condensed"/>
            </a:endParaRPr>
          </a:p>
        </p:txBody>
      </p:sp>
      <p:sp>
        <p:nvSpPr>
          <p:cNvPr id="149" name="Google Shape;149;p2"/>
          <p:cNvSpPr txBox="1"/>
          <p:nvPr>
            <p:ph idx="4294967295" type="ctrTitle"/>
          </p:nvPr>
        </p:nvSpPr>
        <p:spPr>
          <a:xfrm>
            <a:off x="628025" y="160000"/>
            <a:ext cx="3505200" cy="56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2800" u="none" cap="none" strike="noStrike">
                <a:solidFill>
                  <a:schemeClr val="dk1"/>
                </a:solidFill>
                <a:latin typeface="Exo 2"/>
                <a:ea typeface="Exo 2"/>
                <a:cs typeface="Exo 2"/>
                <a:sym typeface="Exo 2"/>
              </a:rPr>
              <a:t>TABLE OF CONTENT </a:t>
            </a:r>
            <a:endParaRPr b="1" i="0" sz="28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chemeClr val="dk1"/>
              </a:buClr>
              <a:buSzPts val="2800"/>
              <a:buFont typeface="Exo 2"/>
              <a:buNone/>
            </a:pPr>
            <a:r>
              <a:t/>
            </a:r>
            <a:endParaRPr b="1" i="0" sz="2800" u="none" cap="none" strike="noStrike">
              <a:solidFill>
                <a:schemeClr val="dk1"/>
              </a:solidFill>
              <a:latin typeface="Exo 2"/>
              <a:ea typeface="Exo 2"/>
              <a:cs typeface="Exo 2"/>
              <a:sym typeface="Exo 2"/>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cxnSp>
        <p:nvCxnSpPr>
          <p:cNvPr id="287" name="Google Shape;287;p20"/>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
        <p:nvSpPr>
          <p:cNvPr id="288" name="Google Shape;288;p20"/>
          <p:cNvSpPr txBox="1"/>
          <p:nvPr>
            <p:ph idx="1" type="subTitle"/>
          </p:nvPr>
        </p:nvSpPr>
        <p:spPr>
          <a:xfrm>
            <a:off x="3894725" y="111200"/>
            <a:ext cx="3297300" cy="43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rgbClr val="252525"/>
                </a:solidFill>
                <a:latin typeface="Roboto Condensed"/>
                <a:ea typeface="Roboto Condensed"/>
                <a:cs typeface="Roboto Condensed"/>
                <a:sym typeface="Roboto Condensed"/>
              </a:rPr>
              <a:t>System Architecture for Deepfake Detection:</a:t>
            </a:r>
            <a:endParaRPr sz="1400">
              <a:solidFill>
                <a:srgbClr val="252525"/>
              </a:solidFill>
              <a:latin typeface="Roboto Condensed"/>
              <a:ea typeface="Roboto Condensed"/>
              <a:cs typeface="Roboto Condensed"/>
              <a:sym typeface="Roboto Condensed"/>
            </a:endParaRPr>
          </a:p>
        </p:txBody>
      </p:sp>
      <p:cxnSp>
        <p:nvCxnSpPr>
          <p:cNvPr id="289" name="Google Shape;289;p20"/>
          <p:cNvCxnSpPr/>
          <p:nvPr/>
        </p:nvCxnSpPr>
        <p:spPr>
          <a:xfrm>
            <a:off x="3319075" y="0"/>
            <a:ext cx="0" cy="2382600"/>
          </a:xfrm>
          <a:prstGeom prst="straightConnector1">
            <a:avLst/>
          </a:prstGeom>
          <a:noFill/>
          <a:ln cap="flat" cmpd="sng" w="9525">
            <a:solidFill>
              <a:schemeClr val="dk2"/>
            </a:solidFill>
            <a:prstDash val="solid"/>
            <a:round/>
            <a:headEnd len="sm" w="sm" type="none"/>
            <a:tailEnd len="sm" w="sm" type="none"/>
          </a:ln>
        </p:spPr>
      </p:cxnSp>
      <p:pic>
        <p:nvPicPr>
          <p:cNvPr id="290" name="Google Shape;290;p20"/>
          <p:cNvPicPr preferRelativeResize="0"/>
          <p:nvPr/>
        </p:nvPicPr>
        <p:blipFill rotWithShape="1">
          <a:blip r:embed="rId3">
            <a:alphaModFix/>
          </a:blip>
          <a:srcRect b="0" l="0" r="0" t="0"/>
          <a:stretch/>
        </p:blipFill>
        <p:spPr>
          <a:xfrm>
            <a:off x="4108938" y="498900"/>
            <a:ext cx="3578076" cy="2951401"/>
          </a:xfrm>
          <a:prstGeom prst="rect">
            <a:avLst/>
          </a:prstGeom>
          <a:noFill/>
          <a:ln>
            <a:noFill/>
          </a:ln>
        </p:spPr>
      </p:pic>
      <p:sp>
        <p:nvSpPr>
          <p:cNvPr id="291" name="Google Shape;291;p20"/>
          <p:cNvSpPr txBox="1"/>
          <p:nvPr/>
        </p:nvSpPr>
        <p:spPr>
          <a:xfrm>
            <a:off x="3724913" y="3431700"/>
            <a:ext cx="39621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52525"/>
                </a:solidFill>
                <a:latin typeface="Roboto Condensed"/>
                <a:ea typeface="Roboto Condensed"/>
                <a:cs typeface="Roboto Condensed"/>
                <a:sym typeface="Roboto Condensed"/>
              </a:rPr>
              <a:t>Procedure to create and detect  model: </a:t>
            </a:r>
            <a:endParaRPr b="0" i="0" sz="1400" u="none" cap="none" strike="noStrike">
              <a:solidFill>
                <a:srgbClr val="252525"/>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Dataset </a:t>
            </a:r>
            <a:endParaRPr b="0" i="0" sz="1400" u="none" cap="none" strike="noStrike">
              <a:solidFill>
                <a:srgbClr val="252525"/>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Preprocessing </a:t>
            </a:r>
            <a:endParaRPr b="0" i="0" sz="1400" u="none" cap="none" strike="noStrike">
              <a:solidFill>
                <a:srgbClr val="252525"/>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Model</a:t>
            </a:r>
            <a:endParaRPr b="0" i="0" sz="1400" u="none" cap="none" strike="noStrike">
              <a:solidFill>
                <a:srgbClr val="252525"/>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ResNext CNN for Feature Extraction</a:t>
            </a:r>
            <a:endParaRPr b="0" i="0" sz="1400" u="none" cap="none" strike="noStrike">
              <a:solidFill>
                <a:srgbClr val="252525"/>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LSTM for Sequence Processing </a:t>
            </a:r>
            <a:endParaRPr b="0" i="0" sz="1400" u="none" cap="none" strike="noStrike">
              <a:solidFill>
                <a:srgbClr val="252525"/>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Predict</a:t>
            </a:r>
            <a:endParaRPr b="0" i="0" sz="1400" u="none" cap="none" strike="noStrike">
              <a:solidFill>
                <a:srgbClr val="252525"/>
              </a:solidFill>
              <a:latin typeface="Roboto Condensed Light"/>
              <a:ea typeface="Roboto Condensed Light"/>
              <a:cs typeface="Roboto Condensed Light"/>
              <a:sym typeface="Roboto Condensed Light"/>
            </a:endParaRPr>
          </a:p>
        </p:txBody>
      </p:sp>
      <p:sp>
        <p:nvSpPr>
          <p:cNvPr id="292" name="Google Shape;292;p20"/>
          <p:cNvSpPr txBox="1"/>
          <p:nvPr/>
        </p:nvSpPr>
        <p:spPr>
          <a:xfrm>
            <a:off x="600650" y="3928325"/>
            <a:ext cx="30000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 sz="2900" u="none" cap="none" strike="noStrike">
                <a:solidFill>
                  <a:schemeClr val="dk1"/>
                </a:solidFill>
                <a:latin typeface="Exo 2"/>
                <a:ea typeface="Exo 2"/>
                <a:cs typeface="Exo 2"/>
                <a:sym typeface="Exo 2"/>
              </a:rPr>
              <a:t>SYSTEM</a:t>
            </a:r>
            <a:endParaRPr b="1" i="0" sz="29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2900"/>
              <a:buFont typeface="Arial"/>
              <a:buNone/>
            </a:pPr>
            <a:r>
              <a:rPr b="1" i="0" lang="en" sz="2900" u="none" cap="none" strike="noStrike">
                <a:solidFill>
                  <a:schemeClr val="dk1"/>
                </a:solidFill>
                <a:latin typeface="Exo 2"/>
                <a:ea typeface="Exo 2"/>
                <a:cs typeface="Exo 2"/>
                <a:sym typeface="Exo 2"/>
              </a:rPr>
              <a:t>ARCHITECTURE</a:t>
            </a:r>
            <a:endParaRPr b="1" i="0" sz="2900" u="none" cap="none" strike="noStrike">
              <a:solidFill>
                <a:schemeClr val="dk1"/>
              </a:solidFill>
              <a:latin typeface="Exo 2"/>
              <a:ea typeface="Exo 2"/>
              <a:cs typeface="Exo 2"/>
              <a:sym typeface="Exo 2"/>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cxnSp>
        <p:nvCxnSpPr>
          <p:cNvPr id="297" name="Google Shape;297;p21"/>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
        <p:nvSpPr>
          <p:cNvPr id="298" name="Google Shape;298;p21"/>
          <p:cNvSpPr txBox="1"/>
          <p:nvPr>
            <p:ph idx="1" type="subTitle"/>
          </p:nvPr>
        </p:nvSpPr>
        <p:spPr>
          <a:xfrm>
            <a:off x="3812063" y="83150"/>
            <a:ext cx="3523200" cy="45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6"/>
              </a:buClr>
              <a:buSzPts val="1100"/>
              <a:buFont typeface="Arial"/>
              <a:buNone/>
            </a:pPr>
            <a:r>
              <a:rPr lang="en" sz="1400">
                <a:solidFill>
                  <a:srgbClr val="252525"/>
                </a:solidFill>
                <a:latin typeface="Roboto Condensed"/>
                <a:ea typeface="Roboto Condensed"/>
                <a:cs typeface="Roboto Condensed"/>
                <a:sym typeface="Roboto Condensed"/>
              </a:rPr>
              <a:t>Data Flow Diagram for Deepfake Creation:</a:t>
            </a:r>
            <a:endParaRPr sz="1300">
              <a:solidFill>
                <a:srgbClr val="252525"/>
              </a:solidFill>
              <a:latin typeface="Roboto Condensed"/>
              <a:ea typeface="Roboto Condensed"/>
              <a:cs typeface="Roboto Condensed"/>
              <a:sym typeface="Roboto Condensed"/>
            </a:endParaRPr>
          </a:p>
        </p:txBody>
      </p:sp>
      <p:sp>
        <p:nvSpPr>
          <p:cNvPr id="299" name="Google Shape;299;p21"/>
          <p:cNvSpPr txBox="1"/>
          <p:nvPr>
            <p:ph idx="4294967295" type="ctrTitle"/>
          </p:nvPr>
        </p:nvSpPr>
        <p:spPr>
          <a:xfrm flipH="1">
            <a:off x="686875" y="3774075"/>
            <a:ext cx="2632200" cy="11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600" u="none" cap="none" strike="noStrike">
                <a:solidFill>
                  <a:schemeClr val="dk1"/>
                </a:solidFill>
                <a:latin typeface="Exo 2"/>
                <a:ea typeface="Exo 2"/>
                <a:cs typeface="Exo 2"/>
                <a:sym typeface="Exo 2"/>
              </a:rPr>
              <a:t>DATAFLOW</a:t>
            </a:r>
            <a:endParaRPr b="1" i="0" sz="36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chemeClr val="dk1"/>
              </a:buClr>
              <a:buSzPts val="2800"/>
              <a:buFont typeface="Exo 2"/>
              <a:buNone/>
            </a:pPr>
            <a:r>
              <a:rPr b="1" i="0" lang="en" sz="3600" u="none" cap="none" strike="noStrike">
                <a:solidFill>
                  <a:schemeClr val="dk1"/>
                </a:solidFill>
                <a:latin typeface="Exo 2"/>
                <a:ea typeface="Exo 2"/>
                <a:cs typeface="Exo 2"/>
                <a:sym typeface="Exo 2"/>
              </a:rPr>
              <a:t>DIAGRAM</a:t>
            </a:r>
            <a:endParaRPr b="1" i="0" sz="3600" u="none" cap="none" strike="noStrike">
              <a:solidFill>
                <a:schemeClr val="dk1"/>
              </a:solidFill>
              <a:latin typeface="Exo 2"/>
              <a:ea typeface="Exo 2"/>
              <a:cs typeface="Exo 2"/>
              <a:sym typeface="Exo 2"/>
            </a:endParaRPr>
          </a:p>
        </p:txBody>
      </p:sp>
      <p:cxnSp>
        <p:nvCxnSpPr>
          <p:cNvPr id="300" name="Google Shape;300;p21"/>
          <p:cNvCxnSpPr/>
          <p:nvPr/>
        </p:nvCxnSpPr>
        <p:spPr>
          <a:xfrm>
            <a:off x="3319075" y="0"/>
            <a:ext cx="0" cy="2382600"/>
          </a:xfrm>
          <a:prstGeom prst="straightConnector1">
            <a:avLst/>
          </a:prstGeom>
          <a:noFill/>
          <a:ln cap="flat" cmpd="sng" w="9525">
            <a:solidFill>
              <a:schemeClr val="dk2"/>
            </a:solidFill>
            <a:prstDash val="solid"/>
            <a:round/>
            <a:headEnd len="sm" w="sm" type="none"/>
            <a:tailEnd len="sm" w="sm" type="none"/>
          </a:ln>
        </p:spPr>
      </p:cxnSp>
      <p:sp>
        <p:nvSpPr>
          <p:cNvPr id="301" name="Google Shape;301;p21"/>
          <p:cNvSpPr txBox="1"/>
          <p:nvPr/>
        </p:nvSpPr>
        <p:spPr>
          <a:xfrm>
            <a:off x="3319075" y="3883775"/>
            <a:ext cx="5446800" cy="1046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The user must first upload the image from their system directory and select the video of the target person, then after some time the model will train the source image from the encoder to the targeted person decoder, resulting in the reconstructed video from the source image. </a:t>
            </a:r>
            <a:endParaRPr b="0" i="0" sz="1400" u="none" cap="none" strike="noStrike">
              <a:solidFill>
                <a:srgbClr val="000000"/>
              </a:solidFill>
              <a:latin typeface="Roboto Condensed Light"/>
              <a:ea typeface="Roboto Condensed Light"/>
              <a:cs typeface="Roboto Condensed Light"/>
              <a:sym typeface="Roboto Condensed Light"/>
            </a:endParaRPr>
          </a:p>
        </p:txBody>
      </p:sp>
      <p:pic>
        <p:nvPicPr>
          <p:cNvPr id="302" name="Google Shape;302;p21"/>
          <p:cNvPicPr preferRelativeResize="0"/>
          <p:nvPr/>
        </p:nvPicPr>
        <p:blipFill rotWithShape="1">
          <a:blip r:embed="rId3">
            <a:alphaModFix/>
          </a:blip>
          <a:srcRect b="0" l="0" r="0" t="0"/>
          <a:stretch/>
        </p:blipFill>
        <p:spPr>
          <a:xfrm>
            <a:off x="4378575" y="480025"/>
            <a:ext cx="2501749" cy="3469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cxnSp>
        <p:nvCxnSpPr>
          <p:cNvPr id="307" name="Google Shape;307;p22"/>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
        <p:nvSpPr>
          <p:cNvPr id="308" name="Google Shape;308;p22"/>
          <p:cNvSpPr txBox="1"/>
          <p:nvPr>
            <p:ph idx="1" type="subTitle"/>
          </p:nvPr>
        </p:nvSpPr>
        <p:spPr>
          <a:xfrm>
            <a:off x="3812063" y="83150"/>
            <a:ext cx="3523200" cy="45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6"/>
              </a:buClr>
              <a:buSzPts val="1100"/>
              <a:buFont typeface="Arial"/>
              <a:buNone/>
            </a:pPr>
            <a:r>
              <a:rPr lang="en" sz="1400">
                <a:solidFill>
                  <a:srgbClr val="252525"/>
                </a:solidFill>
                <a:latin typeface="Roboto Condensed"/>
                <a:ea typeface="Roboto Condensed"/>
                <a:cs typeface="Roboto Condensed"/>
                <a:sym typeface="Roboto Condensed"/>
              </a:rPr>
              <a:t>Data Flow Diagram for Deepfake Detection :</a:t>
            </a:r>
            <a:endParaRPr sz="1300">
              <a:solidFill>
                <a:srgbClr val="252525"/>
              </a:solidFill>
              <a:latin typeface="Roboto Condensed"/>
              <a:ea typeface="Roboto Condensed"/>
              <a:cs typeface="Roboto Condensed"/>
              <a:sym typeface="Roboto Condensed"/>
            </a:endParaRPr>
          </a:p>
        </p:txBody>
      </p:sp>
      <p:sp>
        <p:nvSpPr>
          <p:cNvPr id="309" name="Google Shape;309;p22"/>
          <p:cNvSpPr txBox="1"/>
          <p:nvPr>
            <p:ph idx="4294967295" type="ctrTitle"/>
          </p:nvPr>
        </p:nvSpPr>
        <p:spPr>
          <a:xfrm flipH="1">
            <a:off x="686875" y="3774075"/>
            <a:ext cx="2632200" cy="11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600" u="none" cap="none" strike="noStrike">
                <a:solidFill>
                  <a:schemeClr val="dk1"/>
                </a:solidFill>
                <a:latin typeface="Exo 2"/>
                <a:ea typeface="Exo 2"/>
                <a:cs typeface="Exo 2"/>
                <a:sym typeface="Exo 2"/>
              </a:rPr>
              <a:t>DATAFLOW</a:t>
            </a:r>
            <a:endParaRPr b="1" i="0" sz="36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chemeClr val="dk1"/>
              </a:buClr>
              <a:buSzPts val="2800"/>
              <a:buFont typeface="Exo 2"/>
              <a:buNone/>
            </a:pPr>
            <a:r>
              <a:rPr b="1" i="0" lang="en" sz="3600" u="none" cap="none" strike="noStrike">
                <a:solidFill>
                  <a:schemeClr val="dk1"/>
                </a:solidFill>
                <a:latin typeface="Exo 2"/>
                <a:ea typeface="Exo 2"/>
                <a:cs typeface="Exo 2"/>
                <a:sym typeface="Exo 2"/>
              </a:rPr>
              <a:t>DIAGRAM</a:t>
            </a:r>
            <a:endParaRPr b="1" i="0" sz="3600" u="none" cap="none" strike="noStrike">
              <a:solidFill>
                <a:schemeClr val="dk1"/>
              </a:solidFill>
              <a:latin typeface="Exo 2"/>
              <a:ea typeface="Exo 2"/>
              <a:cs typeface="Exo 2"/>
              <a:sym typeface="Exo 2"/>
            </a:endParaRPr>
          </a:p>
        </p:txBody>
      </p:sp>
      <p:cxnSp>
        <p:nvCxnSpPr>
          <p:cNvPr id="310" name="Google Shape;310;p22"/>
          <p:cNvCxnSpPr/>
          <p:nvPr/>
        </p:nvCxnSpPr>
        <p:spPr>
          <a:xfrm>
            <a:off x="3319075" y="0"/>
            <a:ext cx="0" cy="2382600"/>
          </a:xfrm>
          <a:prstGeom prst="straightConnector1">
            <a:avLst/>
          </a:prstGeom>
          <a:noFill/>
          <a:ln cap="flat" cmpd="sng" w="9525">
            <a:solidFill>
              <a:schemeClr val="dk2"/>
            </a:solidFill>
            <a:prstDash val="solid"/>
            <a:round/>
            <a:headEnd len="sm" w="sm" type="none"/>
            <a:tailEnd len="sm" w="sm" type="none"/>
          </a:ln>
        </p:spPr>
      </p:cxnSp>
      <p:sp>
        <p:nvSpPr>
          <p:cNvPr id="311" name="Google Shape;311;p22"/>
          <p:cNvSpPr txBox="1"/>
          <p:nvPr/>
        </p:nvSpPr>
        <p:spPr>
          <a:xfrm>
            <a:off x="3450100" y="4433675"/>
            <a:ext cx="5446800" cy="6156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252525"/>
              </a:buClr>
              <a:buSzPts val="1400"/>
              <a:buFont typeface="Roboto Condensed"/>
              <a:buChar char="●"/>
            </a:pPr>
            <a:r>
              <a:rPr b="0" i="0" lang="en" sz="1400" u="none" cap="none" strike="noStrike">
                <a:solidFill>
                  <a:srgbClr val="252525"/>
                </a:solidFill>
                <a:latin typeface="Roboto Condensed"/>
                <a:ea typeface="Roboto Condensed"/>
                <a:cs typeface="Roboto Condensed"/>
                <a:sym typeface="Roboto Condensed"/>
              </a:rPr>
              <a:t>The output of the model is going to be whether the video is deepfake or a real video along with the confidence of the model.</a:t>
            </a:r>
            <a:endParaRPr b="0" i="0" sz="1400" u="none" cap="none" strike="noStrike">
              <a:solidFill>
                <a:srgbClr val="000000"/>
              </a:solidFill>
              <a:latin typeface="Roboto Condensed Light"/>
              <a:ea typeface="Roboto Condensed Light"/>
              <a:cs typeface="Roboto Condensed Light"/>
              <a:sym typeface="Roboto Condensed Light"/>
            </a:endParaRPr>
          </a:p>
        </p:txBody>
      </p:sp>
      <p:pic>
        <p:nvPicPr>
          <p:cNvPr id="312" name="Google Shape;312;p22"/>
          <p:cNvPicPr preferRelativeResize="0"/>
          <p:nvPr/>
        </p:nvPicPr>
        <p:blipFill rotWithShape="1">
          <a:blip r:embed="rId3">
            <a:alphaModFix/>
          </a:blip>
          <a:srcRect b="0" l="0" r="0" t="0"/>
          <a:stretch/>
        </p:blipFill>
        <p:spPr>
          <a:xfrm>
            <a:off x="4350275" y="534650"/>
            <a:ext cx="2446800" cy="3899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3"/>
          <p:cNvSpPr txBox="1"/>
          <p:nvPr>
            <p:ph type="ctrTitle"/>
          </p:nvPr>
        </p:nvSpPr>
        <p:spPr>
          <a:xfrm flipH="1">
            <a:off x="931600" y="3766350"/>
            <a:ext cx="2643900" cy="10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EXPECTED</a:t>
            </a:r>
            <a:endParaRPr/>
          </a:p>
          <a:p>
            <a:pPr indent="0" lvl="0" marL="0" rtl="0" algn="l">
              <a:lnSpc>
                <a:spcPct val="100000"/>
              </a:lnSpc>
              <a:spcBef>
                <a:spcPts val="0"/>
              </a:spcBef>
              <a:spcAft>
                <a:spcPts val="0"/>
              </a:spcAft>
              <a:buSzPts val="3600"/>
              <a:buNone/>
            </a:pPr>
            <a:r>
              <a:rPr lang="en"/>
              <a:t>OUTCOMES</a:t>
            </a:r>
            <a:endParaRPr/>
          </a:p>
        </p:txBody>
      </p:sp>
      <p:sp>
        <p:nvSpPr>
          <p:cNvPr id="318" name="Google Shape;318;p23"/>
          <p:cNvSpPr txBox="1"/>
          <p:nvPr>
            <p:ph idx="2" type="title"/>
          </p:nvPr>
        </p:nvSpPr>
        <p:spPr>
          <a:xfrm flipH="1">
            <a:off x="931375" y="2573550"/>
            <a:ext cx="1780800" cy="125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9600"/>
              <a:t>0</a:t>
            </a:r>
            <a:r>
              <a:rPr lang="en"/>
              <a:t>6</a:t>
            </a:r>
            <a:endParaRPr sz="9600"/>
          </a:p>
        </p:txBody>
      </p:sp>
      <p:cxnSp>
        <p:nvCxnSpPr>
          <p:cNvPr id="319" name="Google Shape;319;p23"/>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4"/>
          <p:cNvSpPr txBox="1"/>
          <p:nvPr/>
        </p:nvSpPr>
        <p:spPr>
          <a:xfrm>
            <a:off x="3297075" y="861000"/>
            <a:ext cx="5528100" cy="34215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Roboto Condensed"/>
              <a:buChar char="●"/>
            </a:pPr>
            <a:r>
              <a:rPr b="0" i="0" lang="en" sz="1400" u="none" cap="none" strike="noStrike">
                <a:solidFill>
                  <a:schemeClr val="dk1"/>
                </a:solidFill>
                <a:latin typeface="Roboto Condensed"/>
                <a:ea typeface="Roboto Condensed"/>
                <a:cs typeface="Roboto Condensed"/>
                <a:sym typeface="Roboto Condensed"/>
              </a:rPr>
              <a:t>The project is designed with a neural network-based approach to classifying the video as deep fake or real. The proposed method is inspired by the way in which deep fakes are created by GANs with the help of Autoencoders.</a:t>
            </a:r>
            <a:endParaRPr b="0" i="0" sz="1400" u="none" cap="none" strike="noStrike">
              <a:solidFill>
                <a:schemeClr val="dk1"/>
              </a:solidFill>
              <a:latin typeface="Roboto Condensed"/>
              <a:ea typeface="Roboto Condensed"/>
              <a:cs typeface="Roboto Condensed"/>
              <a:sym typeface="Roboto Condensed"/>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a:ea typeface="Roboto Condensed"/>
              <a:cs typeface="Roboto Condensed"/>
              <a:sym typeface="Roboto Condensed"/>
            </a:endParaRPr>
          </a:p>
          <a:p>
            <a:pPr indent="-317500" lvl="0" marL="457200" marR="0" rtl="0" algn="just">
              <a:lnSpc>
                <a:spcPct val="100000"/>
              </a:lnSpc>
              <a:spcBef>
                <a:spcPts val="0"/>
              </a:spcBef>
              <a:spcAft>
                <a:spcPts val="0"/>
              </a:spcAft>
              <a:buClr>
                <a:schemeClr val="dk1"/>
              </a:buClr>
              <a:buSzPts val="1400"/>
              <a:buFont typeface="Roboto Condensed"/>
              <a:buChar char="●"/>
            </a:pPr>
            <a:r>
              <a:rPr b="0" i="0" lang="en" sz="1400" u="none" cap="none" strike="noStrike">
                <a:solidFill>
                  <a:schemeClr val="dk1"/>
                </a:solidFill>
                <a:latin typeface="Roboto Condensed"/>
                <a:ea typeface="Roboto Condensed"/>
                <a:cs typeface="Roboto Condensed"/>
                <a:sym typeface="Roboto Condensed"/>
              </a:rPr>
              <a:t>Our method is used to detect frame level using ResNext CNN and to classify video using RNN along with LSTM. The proposed method is capable of detecting a video as a deep fake or real based on the parameters.</a:t>
            </a:r>
            <a:endParaRPr b="0" i="0" sz="1400" u="none" cap="none" strike="noStrike">
              <a:solidFill>
                <a:schemeClr val="dk1"/>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a:ea typeface="Roboto Condensed"/>
              <a:cs typeface="Roboto Condensed"/>
              <a:sym typeface="Roboto Condensed"/>
            </a:endParaRPr>
          </a:p>
          <a:p>
            <a:pPr indent="-304800" lvl="0" marL="457200" marR="0" rtl="0" algn="just">
              <a:lnSpc>
                <a:spcPct val="100000"/>
              </a:lnSpc>
              <a:spcBef>
                <a:spcPts val="0"/>
              </a:spcBef>
              <a:spcAft>
                <a:spcPts val="0"/>
              </a:spcAft>
              <a:buClr>
                <a:schemeClr val="dk1"/>
              </a:buClr>
              <a:buSzPts val="1200"/>
              <a:buFont typeface="Roboto Condensed"/>
              <a:buChar char="●"/>
            </a:pPr>
            <a:r>
              <a:rPr b="0" i="0" lang="en" sz="1400" u="none" cap="none" strike="noStrike">
                <a:solidFill>
                  <a:schemeClr val="dk1"/>
                </a:solidFill>
                <a:latin typeface="Roboto Condensed"/>
                <a:ea typeface="Roboto Condensed"/>
                <a:cs typeface="Roboto Condensed"/>
                <a:sym typeface="Roboto Condensed"/>
              </a:rPr>
              <a:t>A web based platform for the user to upload the video and classify it as fake or real as well as the user can create their own deepfake image or video. The immediate goal of this project is to focus on detecting all types of deepfake like replacements deepfake, retrenchment deepfake and interpersonal deepfake.</a:t>
            </a:r>
            <a:r>
              <a:rPr b="0" i="0" lang="en" sz="1200" u="none" cap="none" strike="noStrike">
                <a:solidFill>
                  <a:schemeClr val="dk1"/>
                </a:solidFill>
                <a:latin typeface="Roboto Condensed"/>
                <a:ea typeface="Roboto Condensed"/>
                <a:cs typeface="Roboto Condensed"/>
                <a:sym typeface="Roboto Condensed"/>
              </a:rPr>
              <a:t> </a:t>
            </a:r>
            <a:endParaRPr b="0" i="0" sz="1200" u="none" cap="none" strike="noStrike">
              <a:solidFill>
                <a:schemeClr val="dk1"/>
              </a:solidFill>
              <a:latin typeface="Roboto Condensed"/>
              <a:ea typeface="Roboto Condensed"/>
              <a:cs typeface="Roboto Condensed"/>
              <a:sym typeface="Roboto Condensed"/>
            </a:endParaRPr>
          </a:p>
        </p:txBody>
      </p:sp>
      <p:cxnSp>
        <p:nvCxnSpPr>
          <p:cNvPr id="325" name="Google Shape;325;p24"/>
          <p:cNvCxnSpPr/>
          <p:nvPr/>
        </p:nvCxnSpPr>
        <p:spPr>
          <a:xfrm>
            <a:off x="3297075" y="0"/>
            <a:ext cx="0" cy="238260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p24"/>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
        <p:nvSpPr>
          <p:cNvPr id="327" name="Google Shape;327;p24"/>
          <p:cNvSpPr txBox="1"/>
          <p:nvPr>
            <p:ph idx="4294967295" type="ctrTitle"/>
          </p:nvPr>
        </p:nvSpPr>
        <p:spPr>
          <a:xfrm flipH="1">
            <a:off x="687175" y="3774075"/>
            <a:ext cx="2733900" cy="11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600" u="none" cap="none" strike="noStrike">
                <a:solidFill>
                  <a:schemeClr val="dk1"/>
                </a:solidFill>
                <a:latin typeface="Exo 2"/>
                <a:ea typeface="Exo 2"/>
                <a:cs typeface="Exo 2"/>
                <a:sym typeface="Exo 2"/>
              </a:rPr>
              <a:t>EXPECTED OUTCOMES</a:t>
            </a:r>
            <a:endParaRPr b="1" i="0" sz="3600" u="none" cap="none" strike="noStrike">
              <a:solidFill>
                <a:schemeClr val="dk1"/>
              </a:solidFill>
              <a:latin typeface="Exo 2"/>
              <a:ea typeface="Exo 2"/>
              <a:cs typeface="Exo 2"/>
              <a:sym typeface="Exo 2"/>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5"/>
          <p:cNvSpPr txBox="1"/>
          <p:nvPr>
            <p:ph type="ctrTitle"/>
          </p:nvPr>
        </p:nvSpPr>
        <p:spPr>
          <a:xfrm flipH="1">
            <a:off x="931625" y="3766350"/>
            <a:ext cx="1848000" cy="10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GANTT</a:t>
            </a:r>
            <a:endParaRPr/>
          </a:p>
          <a:p>
            <a:pPr indent="0" lvl="0" marL="0" rtl="0" algn="l">
              <a:lnSpc>
                <a:spcPct val="100000"/>
              </a:lnSpc>
              <a:spcBef>
                <a:spcPts val="0"/>
              </a:spcBef>
              <a:spcAft>
                <a:spcPts val="0"/>
              </a:spcAft>
              <a:buSzPts val="3600"/>
              <a:buNone/>
            </a:pPr>
            <a:r>
              <a:rPr lang="en"/>
              <a:t>CHART</a:t>
            </a:r>
            <a:endParaRPr/>
          </a:p>
        </p:txBody>
      </p:sp>
      <p:sp>
        <p:nvSpPr>
          <p:cNvPr id="333" name="Google Shape;333;p25"/>
          <p:cNvSpPr txBox="1"/>
          <p:nvPr>
            <p:ph idx="2" type="title"/>
          </p:nvPr>
        </p:nvSpPr>
        <p:spPr>
          <a:xfrm flipH="1">
            <a:off x="931375" y="2573550"/>
            <a:ext cx="1780800" cy="125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9600"/>
              <a:t>0</a:t>
            </a:r>
            <a:r>
              <a:rPr lang="en"/>
              <a:t>7</a:t>
            </a:r>
            <a:endParaRPr sz="9600"/>
          </a:p>
        </p:txBody>
      </p:sp>
      <p:cxnSp>
        <p:nvCxnSpPr>
          <p:cNvPr id="334" name="Google Shape;334;p25"/>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26"/>
          <p:cNvPicPr preferRelativeResize="0"/>
          <p:nvPr/>
        </p:nvPicPr>
        <p:blipFill rotWithShape="1">
          <a:blip r:embed="rId3">
            <a:alphaModFix/>
          </a:blip>
          <a:srcRect b="0" l="0" r="0" t="0"/>
          <a:stretch/>
        </p:blipFill>
        <p:spPr>
          <a:xfrm>
            <a:off x="418900" y="526425"/>
            <a:ext cx="8306201" cy="4090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7"/>
          <p:cNvSpPr txBox="1"/>
          <p:nvPr>
            <p:ph type="ctrTitle"/>
          </p:nvPr>
        </p:nvSpPr>
        <p:spPr>
          <a:xfrm>
            <a:off x="1964850" y="352850"/>
            <a:ext cx="5214300" cy="787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200"/>
              <a:t>REFERENCES</a:t>
            </a:r>
            <a:endParaRPr sz="3200"/>
          </a:p>
        </p:txBody>
      </p:sp>
      <p:cxnSp>
        <p:nvCxnSpPr>
          <p:cNvPr id="345" name="Google Shape;345;p27"/>
          <p:cNvCxnSpPr/>
          <p:nvPr/>
        </p:nvCxnSpPr>
        <p:spPr>
          <a:xfrm>
            <a:off x="588400" y="3652200"/>
            <a:ext cx="0" cy="1515000"/>
          </a:xfrm>
          <a:prstGeom prst="straightConnector1">
            <a:avLst/>
          </a:prstGeom>
          <a:noFill/>
          <a:ln cap="flat" cmpd="sng" w="9525">
            <a:solidFill>
              <a:schemeClr val="dk2"/>
            </a:solidFill>
            <a:prstDash val="solid"/>
            <a:round/>
            <a:headEnd len="sm" w="sm" type="none"/>
            <a:tailEnd len="sm" w="sm" type="none"/>
          </a:ln>
        </p:spPr>
      </p:cxnSp>
      <p:cxnSp>
        <p:nvCxnSpPr>
          <p:cNvPr id="346" name="Google Shape;346;p27"/>
          <p:cNvCxnSpPr/>
          <p:nvPr/>
        </p:nvCxnSpPr>
        <p:spPr>
          <a:xfrm>
            <a:off x="3789150" y="914075"/>
            <a:ext cx="1565700" cy="0"/>
          </a:xfrm>
          <a:prstGeom prst="straightConnector1">
            <a:avLst/>
          </a:prstGeom>
          <a:noFill/>
          <a:ln cap="flat" cmpd="sng" w="9525">
            <a:solidFill>
              <a:schemeClr val="dk1"/>
            </a:solidFill>
            <a:prstDash val="solid"/>
            <a:round/>
            <a:headEnd len="sm" w="sm" type="none"/>
            <a:tailEnd len="sm" w="sm" type="none"/>
          </a:ln>
        </p:spPr>
      </p:cxnSp>
      <p:sp>
        <p:nvSpPr>
          <p:cNvPr id="347" name="Google Shape;347;p27"/>
          <p:cNvSpPr txBox="1"/>
          <p:nvPr/>
        </p:nvSpPr>
        <p:spPr>
          <a:xfrm>
            <a:off x="588400" y="1478250"/>
            <a:ext cx="5703900" cy="26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Condensed"/>
                <a:ea typeface="Roboto Condensed"/>
                <a:cs typeface="Roboto Condensed"/>
                <a:sym typeface="Roboto Condensed"/>
              </a:rPr>
              <a:t>IEEE PAPERS &amp; LINKS: </a:t>
            </a:r>
            <a:endParaRPr b="1" i="0"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Condensed"/>
              <a:ea typeface="Roboto Condensed"/>
              <a:cs typeface="Roboto Condensed"/>
              <a:sym typeface="Roboto Condensed"/>
            </a:endParaRPr>
          </a:p>
          <a:p>
            <a:pPr indent="-311150" lvl="0" marL="457200" marR="0" rtl="0" algn="l">
              <a:lnSpc>
                <a:spcPct val="100000"/>
              </a:lnSpc>
              <a:spcBef>
                <a:spcPts val="0"/>
              </a:spcBef>
              <a:spcAft>
                <a:spcPts val="0"/>
              </a:spcAft>
              <a:buClr>
                <a:schemeClr val="dk1"/>
              </a:buClr>
              <a:buSzPts val="1300"/>
              <a:buFont typeface="Roboto Condensed"/>
              <a:buChar char="❏"/>
            </a:pPr>
            <a:r>
              <a:rPr b="0" i="0" lang="en" sz="1300" u="none" cap="none" strike="noStrike">
                <a:solidFill>
                  <a:schemeClr val="hlink"/>
                </a:solidFill>
                <a:uFill>
                  <a:noFill/>
                </a:uFill>
                <a:latin typeface="Roboto Condensed"/>
                <a:ea typeface="Roboto Condensed"/>
                <a:cs typeface="Roboto Condensed"/>
                <a:sym typeface="Roboto Condensed"/>
                <a:hlinkClick r:id="rId3"/>
              </a:rPr>
              <a:t>Deep Learning for Deepfakes Creation and Detection: A Survey </a:t>
            </a:r>
            <a:endParaRPr b="0" i="0" sz="1300" u="none" cap="none" strike="noStrike">
              <a:solidFill>
                <a:schemeClr val="dk1"/>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Roboto Condensed"/>
              <a:ea typeface="Roboto Condensed"/>
              <a:cs typeface="Roboto Condensed"/>
              <a:sym typeface="Roboto Condensed"/>
            </a:endParaRPr>
          </a:p>
          <a:p>
            <a:pPr indent="-311150" lvl="0" marL="457200" marR="0" rtl="0" algn="l">
              <a:lnSpc>
                <a:spcPct val="100000"/>
              </a:lnSpc>
              <a:spcBef>
                <a:spcPts val="0"/>
              </a:spcBef>
              <a:spcAft>
                <a:spcPts val="0"/>
              </a:spcAft>
              <a:buClr>
                <a:schemeClr val="dk1"/>
              </a:buClr>
              <a:buSzPts val="1300"/>
              <a:buFont typeface="Roboto Condensed"/>
              <a:buChar char="❏"/>
            </a:pPr>
            <a:r>
              <a:rPr b="0" i="0" lang="en" sz="1300" u="none" cap="none" strike="noStrike">
                <a:solidFill>
                  <a:schemeClr val="hlink"/>
                </a:solidFill>
                <a:uFill>
                  <a:noFill/>
                </a:uFill>
                <a:latin typeface="Roboto Condensed"/>
                <a:ea typeface="Roboto Condensed"/>
                <a:cs typeface="Roboto Condensed"/>
                <a:sym typeface="Roboto Condensed"/>
                <a:hlinkClick r:id="rId4"/>
              </a:rPr>
              <a:t>A Convolutional LSTM based Residual Network for Deepfake Video Detection</a:t>
            </a:r>
            <a:endParaRPr b="0" i="0" sz="1300" u="none" cap="none" strike="noStrike">
              <a:solidFill>
                <a:schemeClr val="dk1"/>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Roboto Condensed"/>
              <a:ea typeface="Roboto Condensed"/>
              <a:cs typeface="Roboto Condensed"/>
              <a:sym typeface="Roboto Condensed"/>
            </a:endParaRPr>
          </a:p>
          <a:p>
            <a:pPr indent="-311150" lvl="0" marL="457200" marR="0" rtl="0" algn="l">
              <a:lnSpc>
                <a:spcPct val="100000"/>
              </a:lnSpc>
              <a:spcBef>
                <a:spcPts val="0"/>
              </a:spcBef>
              <a:spcAft>
                <a:spcPts val="0"/>
              </a:spcAft>
              <a:buClr>
                <a:schemeClr val="dk1"/>
              </a:buClr>
              <a:buSzPts val="1300"/>
              <a:buFont typeface="Roboto Condensed"/>
              <a:buChar char="❏"/>
            </a:pPr>
            <a:r>
              <a:rPr b="0" i="0" lang="en" sz="1300" u="none" cap="none" strike="noStrike">
                <a:solidFill>
                  <a:schemeClr val="hlink"/>
                </a:solidFill>
                <a:uFill>
                  <a:noFill/>
                </a:uFill>
                <a:latin typeface="Roboto Condensed"/>
                <a:ea typeface="Roboto Condensed"/>
                <a:cs typeface="Roboto Condensed"/>
                <a:sym typeface="Roboto Condensed"/>
                <a:hlinkClick r:id="rId5"/>
              </a:rPr>
              <a:t>The Creation and Detection of Deepfakes: A Survey</a:t>
            </a:r>
            <a:endParaRPr b="0" i="0" sz="1300" u="none" cap="none" strike="noStrike">
              <a:solidFill>
                <a:schemeClr val="dk1"/>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Roboto Condensed"/>
              <a:ea typeface="Roboto Condensed"/>
              <a:cs typeface="Roboto Condensed"/>
              <a:sym typeface="Roboto Condensed"/>
            </a:endParaRPr>
          </a:p>
          <a:p>
            <a:pPr indent="-311150" lvl="0" marL="457200" marR="0" rtl="0" algn="l">
              <a:lnSpc>
                <a:spcPct val="100000"/>
              </a:lnSpc>
              <a:spcBef>
                <a:spcPts val="0"/>
              </a:spcBef>
              <a:spcAft>
                <a:spcPts val="0"/>
              </a:spcAft>
              <a:buClr>
                <a:schemeClr val="dk1"/>
              </a:buClr>
              <a:buSzPts val="1300"/>
              <a:buFont typeface="Roboto Condensed"/>
              <a:buChar char="❏"/>
            </a:pPr>
            <a:r>
              <a:rPr b="0" i="0" lang="en" sz="1300" u="none" cap="none" strike="noStrike">
                <a:solidFill>
                  <a:schemeClr val="hlink"/>
                </a:solidFill>
                <a:uFill>
                  <a:noFill/>
                </a:uFill>
                <a:latin typeface="Roboto Condensed"/>
                <a:ea typeface="Roboto Condensed"/>
                <a:cs typeface="Roboto Condensed"/>
                <a:sym typeface="Roboto Condensed"/>
                <a:hlinkClick r:id="rId6"/>
              </a:rPr>
              <a:t>Generative Adversarial Networks</a:t>
            </a:r>
            <a:endParaRPr b="0" i="0" sz="1300" u="none" cap="none" strike="noStrike">
              <a:solidFill>
                <a:schemeClr val="dk1"/>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Roboto Condensed"/>
              <a:ea typeface="Roboto Condensed"/>
              <a:cs typeface="Roboto Condensed"/>
              <a:sym typeface="Roboto Condensed"/>
            </a:endParaRPr>
          </a:p>
          <a:p>
            <a:pPr indent="-311150" lvl="0" marL="457200" marR="0" rtl="0" algn="l">
              <a:lnSpc>
                <a:spcPct val="100000"/>
              </a:lnSpc>
              <a:spcBef>
                <a:spcPts val="0"/>
              </a:spcBef>
              <a:spcAft>
                <a:spcPts val="0"/>
              </a:spcAft>
              <a:buClr>
                <a:schemeClr val="dk1"/>
              </a:buClr>
              <a:buSzPts val="1300"/>
              <a:buFont typeface="Roboto Condensed"/>
              <a:buChar char="❏"/>
            </a:pPr>
            <a:r>
              <a:rPr b="0" i="0" lang="en" sz="1300" u="none" cap="none" strike="noStrike">
                <a:solidFill>
                  <a:schemeClr val="dk1"/>
                </a:solidFill>
                <a:latin typeface="Roboto Condensed"/>
                <a:ea typeface="Roboto Condensed"/>
                <a:cs typeface="Roboto Condensed"/>
                <a:sym typeface="Roboto Condensed"/>
              </a:rPr>
              <a:t>Github: </a:t>
            </a:r>
            <a:r>
              <a:rPr b="0" i="0" lang="en" sz="1300" u="none" cap="none" strike="noStrike">
                <a:solidFill>
                  <a:schemeClr val="hlink"/>
                </a:solidFill>
                <a:uFill>
                  <a:noFill/>
                </a:uFill>
                <a:latin typeface="Roboto Condensed"/>
                <a:ea typeface="Roboto Condensed"/>
                <a:cs typeface="Roboto Condensed"/>
                <a:sym typeface="Roboto Condensed"/>
                <a:hlinkClick r:id="rId7"/>
              </a:rPr>
              <a:t>deepfake / face swap</a:t>
            </a:r>
            <a:endParaRPr b="0" i="0" sz="1300" u="none" cap="none" strike="noStrike">
              <a:solidFill>
                <a:schemeClr val="dk1"/>
              </a:solidFill>
              <a:latin typeface="Roboto Condensed"/>
              <a:ea typeface="Roboto Condensed"/>
              <a:cs typeface="Roboto Condensed"/>
              <a:sym typeface="Roboto Condensed"/>
            </a:endParaRPr>
          </a:p>
        </p:txBody>
      </p:sp>
      <p:cxnSp>
        <p:nvCxnSpPr>
          <p:cNvPr id="348" name="Google Shape;348;p27"/>
          <p:cNvCxnSpPr/>
          <p:nvPr/>
        </p:nvCxnSpPr>
        <p:spPr>
          <a:xfrm>
            <a:off x="8594400" y="0"/>
            <a:ext cx="0" cy="2382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28"/>
          <p:cNvPicPr preferRelativeResize="0"/>
          <p:nvPr/>
        </p:nvPicPr>
        <p:blipFill rotWithShape="1">
          <a:blip r:embed="rId3">
            <a:alphaModFix/>
          </a:blip>
          <a:srcRect b="3127" l="0" r="0" t="12340"/>
          <a:stretch/>
        </p:blipFill>
        <p:spPr>
          <a:xfrm>
            <a:off x="0" y="0"/>
            <a:ext cx="9144000" cy="5143500"/>
          </a:xfrm>
          <a:prstGeom prst="snip2DiagRect">
            <a:avLst>
              <a:gd fmla="val 0" name="adj1"/>
              <a:gd fmla="val 0" name="adj2"/>
            </a:avLst>
          </a:prstGeom>
          <a:noFill/>
          <a:ln>
            <a:noFill/>
          </a:ln>
        </p:spPr>
      </p:pic>
      <p:sp>
        <p:nvSpPr>
          <p:cNvPr id="354" name="Google Shape;354;p28"/>
          <p:cNvSpPr txBox="1"/>
          <p:nvPr>
            <p:ph type="ctrTitle"/>
          </p:nvPr>
        </p:nvSpPr>
        <p:spPr>
          <a:xfrm flipH="1">
            <a:off x="1204529" y="1743050"/>
            <a:ext cx="5195700" cy="192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0" lang="en" sz="4000">
                <a:solidFill>
                  <a:srgbClr val="FFFFFF"/>
                </a:solidFill>
                <a:latin typeface="Exo 2"/>
                <a:ea typeface="Exo 2"/>
                <a:cs typeface="Exo 2"/>
                <a:sym typeface="Exo 2"/>
              </a:rPr>
              <a:t>THANK YOU</a:t>
            </a:r>
            <a:endParaRPr b="0" sz="4000">
              <a:solidFill>
                <a:srgbClr val="FFFFFF"/>
              </a:solidFill>
              <a:latin typeface="Exo 2"/>
              <a:ea typeface="Exo 2"/>
              <a:cs typeface="Exo 2"/>
              <a:sym typeface="Exo 2"/>
            </a:endParaRPr>
          </a:p>
          <a:p>
            <a:pPr indent="0" lvl="0" marL="0" rtl="0" algn="l">
              <a:lnSpc>
                <a:spcPct val="100000"/>
              </a:lnSpc>
              <a:spcBef>
                <a:spcPts val="0"/>
              </a:spcBef>
              <a:spcAft>
                <a:spcPts val="0"/>
              </a:spcAft>
              <a:buClr>
                <a:schemeClr val="accent6"/>
              </a:buClr>
              <a:buSzPts val="1100"/>
              <a:buFont typeface="Arial"/>
              <a:buNone/>
            </a:pPr>
            <a:r>
              <a:t/>
            </a:r>
            <a:endParaRPr b="0" sz="1200">
              <a:latin typeface="Roboto Condensed Light"/>
              <a:ea typeface="Roboto Condensed Light"/>
              <a:cs typeface="Roboto Condensed Light"/>
              <a:sym typeface="Roboto Condensed Light"/>
            </a:endParaRPr>
          </a:p>
          <a:p>
            <a:pPr indent="0" lvl="0" marL="0" rtl="0" algn="ctr">
              <a:lnSpc>
                <a:spcPct val="100000"/>
              </a:lnSpc>
              <a:spcBef>
                <a:spcPts val="0"/>
              </a:spcBef>
              <a:spcAft>
                <a:spcPts val="0"/>
              </a:spcAft>
              <a:buClr>
                <a:schemeClr val="accent6"/>
              </a:buClr>
              <a:buSzPts val="1100"/>
              <a:buFont typeface="Arial"/>
              <a:buNone/>
            </a:pPr>
            <a:r>
              <a:rPr lang="en" sz="1200" u="sng">
                <a:solidFill>
                  <a:srgbClr val="FFFFFF"/>
                </a:solidFill>
                <a:latin typeface="Roboto Condensed"/>
                <a:ea typeface="Roboto Condensed"/>
                <a:cs typeface="Roboto Condensed"/>
                <a:sym typeface="Roboto Condensed"/>
              </a:rPr>
              <a:t>GitHub:</a:t>
            </a:r>
            <a:r>
              <a:rPr b="0" lang="en" sz="1200">
                <a:solidFill>
                  <a:srgbClr val="FFFFFF"/>
                </a:solidFill>
                <a:latin typeface="Roboto Condensed"/>
                <a:ea typeface="Roboto Condensed"/>
                <a:cs typeface="Roboto Condensed"/>
                <a:sym typeface="Roboto Condensed"/>
              </a:rPr>
              <a:t> https://github.com/Team-The-Squad-X/Project-MagniZent/</a:t>
            </a:r>
            <a:endParaRPr b="0" sz="1200">
              <a:solidFill>
                <a:srgbClr val="FFFFFF"/>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Clr>
                <a:schemeClr val="accent6"/>
              </a:buClr>
              <a:buSzPts val="1100"/>
              <a:buFont typeface="Arial"/>
              <a:buNone/>
            </a:pPr>
            <a:r>
              <a:rPr b="0" lang="en" sz="1200">
                <a:solidFill>
                  <a:srgbClr val="FFFFFF"/>
                </a:solidFill>
                <a:latin typeface="Roboto Condensed"/>
                <a:ea typeface="Roboto Condensed"/>
                <a:cs typeface="Roboto Condensed"/>
                <a:sym typeface="Roboto Condensed"/>
              </a:rPr>
              <a:t>contactme@gmail.com</a:t>
            </a:r>
            <a:endParaRPr b="0" sz="1200">
              <a:solidFill>
                <a:srgbClr val="FFFFFF"/>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SzPts val="3600"/>
              <a:buNone/>
            </a:pPr>
            <a:r>
              <a:rPr b="0" lang="en" sz="1200">
                <a:solidFill>
                  <a:srgbClr val="FFFFFF"/>
                </a:solidFill>
                <a:latin typeface="Roboto Condensed"/>
                <a:ea typeface="Roboto Condensed"/>
                <a:cs typeface="Roboto Condensed"/>
                <a:sym typeface="Roboto Condensed"/>
              </a:rPr>
              <a:t>+91 8310873738</a:t>
            </a:r>
            <a:endParaRPr>
              <a:solidFill>
                <a:schemeClr val="lt1"/>
              </a:solidFill>
            </a:endParaRPr>
          </a:p>
        </p:txBody>
      </p:sp>
      <p:cxnSp>
        <p:nvCxnSpPr>
          <p:cNvPr id="355" name="Google Shape;355;p28"/>
          <p:cNvCxnSpPr/>
          <p:nvPr/>
        </p:nvCxnSpPr>
        <p:spPr>
          <a:xfrm rot="10800000">
            <a:off x="-6850" y="2056050"/>
            <a:ext cx="2468700" cy="0"/>
          </a:xfrm>
          <a:prstGeom prst="straightConnector1">
            <a:avLst/>
          </a:prstGeom>
          <a:noFill/>
          <a:ln cap="flat" cmpd="sng" w="9525">
            <a:solidFill>
              <a:srgbClr val="FFFFFF"/>
            </a:solidFill>
            <a:prstDash val="solid"/>
            <a:round/>
            <a:headEnd len="sm" w="sm" type="none"/>
            <a:tailEnd len="sm" w="sm" type="none"/>
          </a:ln>
        </p:spPr>
      </p:cxnSp>
      <p:cxnSp>
        <p:nvCxnSpPr>
          <p:cNvPr id="356" name="Google Shape;356;p28"/>
          <p:cNvCxnSpPr/>
          <p:nvPr/>
        </p:nvCxnSpPr>
        <p:spPr>
          <a:xfrm flipH="1">
            <a:off x="5616000" y="3083250"/>
            <a:ext cx="3528000" cy="5100"/>
          </a:xfrm>
          <a:prstGeom prst="straightConnector1">
            <a:avLst/>
          </a:prstGeom>
          <a:noFill/>
          <a:ln cap="flat" cmpd="sng" w="9525">
            <a:solidFill>
              <a:srgbClr val="FFFFFF"/>
            </a:solidFill>
            <a:prstDash val="solid"/>
            <a:round/>
            <a:headEnd len="sm" w="sm" type="none"/>
            <a:tailEnd len="sm" w="sm" type="none"/>
          </a:ln>
        </p:spPr>
      </p:cxnSp>
      <p:cxnSp>
        <p:nvCxnSpPr>
          <p:cNvPr id="357" name="Google Shape;357;p28"/>
          <p:cNvCxnSpPr/>
          <p:nvPr/>
        </p:nvCxnSpPr>
        <p:spPr>
          <a:xfrm>
            <a:off x="8594400" y="0"/>
            <a:ext cx="0" cy="2382600"/>
          </a:xfrm>
          <a:prstGeom prst="straightConnector1">
            <a:avLst/>
          </a:prstGeom>
          <a:noFill/>
          <a:ln cap="flat" cmpd="sng" w="9525">
            <a:solidFill>
              <a:srgbClr val="FFFFFF"/>
            </a:solidFill>
            <a:prstDash val="solid"/>
            <a:round/>
            <a:headEnd len="sm" w="sm" type="none"/>
            <a:tailEnd len="sm" w="sm" type="none"/>
          </a:ln>
        </p:spPr>
      </p:cxnSp>
      <p:cxnSp>
        <p:nvCxnSpPr>
          <p:cNvPr id="358" name="Google Shape;358;p28"/>
          <p:cNvCxnSpPr/>
          <p:nvPr/>
        </p:nvCxnSpPr>
        <p:spPr>
          <a:xfrm>
            <a:off x="588400" y="3652200"/>
            <a:ext cx="0" cy="151500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
          <p:cNvSpPr txBox="1"/>
          <p:nvPr/>
        </p:nvSpPr>
        <p:spPr>
          <a:xfrm>
            <a:off x="3306925" y="1348650"/>
            <a:ext cx="5671200" cy="24462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Roboto Condensed"/>
              <a:buChar char="●"/>
            </a:pPr>
            <a:r>
              <a:rPr b="0" i="0" lang="en" sz="1400" u="none" cap="none" strike="noStrike">
                <a:solidFill>
                  <a:schemeClr val="dk1"/>
                </a:solidFill>
                <a:latin typeface="Roboto Condensed"/>
                <a:ea typeface="Roboto Condensed"/>
                <a:cs typeface="Roboto Condensed"/>
                <a:sym typeface="Roboto Condensed"/>
              </a:rPr>
              <a:t>A Deepfake is one of those deep learning-powered applications that have recently emerged. Deepfake algorithms can generate fake images and videos that can not be distinguished by humans from real ones.</a:t>
            </a:r>
            <a:endParaRPr b="0" i="0" sz="1400" u="none" cap="none" strike="noStrike">
              <a:solidFill>
                <a:schemeClr val="dk1"/>
              </a:solidFill>
              <a:latin typeface="Roboto Condensed"/>
              <a:ea typeface="Roboto Condensed"/>
              <a:cs typeface="Roboto Condensed"/>
              <a:sym typeface="Roboto Condensed"/>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a:ea typeface="Roboto Condensed"/>
              <a:cs typeface="Roboto Condensed"/>
              <a:sym typeface="Roboto Condensed"/>
            </a:endParaRPr>
          </a:p>
          <a:p>
            <a:pPr indent="-317500" lvl="0" marL="457200" marR="0" rtl="0" algn="just">
              <a:lnSpc>
                <a:spcPct val="100000"/>
              </a:lnSpc>
              <a:spcBef>
                <a:spcPts val="0"/>
              </a:spcBef>
              <a:spcAft>
                <a:spcPts val="0"/>
              </a:spcAft>
              <a:buClr>
                <a:schemeClr val="dk1"/>
              </a:buClr>
              <a:buSzPts val="1400"/>
              <a:buFont typeface="Roboto Condensed"/>
              <a:buChar char="●"/>
            </a:pPr>
            <a:r>
              <a:rPr b="0" i="0" lang="en" sz="1400" u="none" cap="none" strike="noStrike">
                <a:solidFill>
                  <a:schemeClr val="dk1"/>
                </a:solidFill>
                <a:latin typeface="Roboto Condensed"/>
                <a:ea typeface="Roboto Condensed"/>
                <a:cs typeface="Roboto Condensed"/>
                <a:sym typeface="Roboto Condensed"/>
              </a:rPr>
              <a:t>Deepfake creation and detection have so far been dominated by “artifact-driven ” methods and the detection performance significantly degrades when either the type of image artifacts is unknown or the artifacts are simply too hard to find.</a:t>
            </a:r>
            <a:endParaRPr b="0" i="0" sz="1400" u="none" cap="none" strike="noStrike">
              <a:solidFill>
                <a:schemeClr val="dk1"/>
              </a:solidFill>
              <a:latin typeface="Roboto Condensed"/>
              <a:ea typeface="Roboto Condensed"/>
              <a:cs typeface="Roboto Condensed"/>
              <a:sym typeface="Roboto Condensed"/>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a:ea typeface="Roboto Condensed"/>
              <a:cs typeface="Roboto Condensed"/>
              <a:sym typeface="Roboto Condensed"/>
            </a:endParaRPr>
          </a:p>
          <a:p>
            <a:pPr indent="-317500" lvl="0" marL="457200" marR="0" rtl="0" algn="just">
              <a:lnSpc>
                <a:spcPct val="100000"/>
              </a:lnSpc>
              <a:spcBef>
                <a:spcPts val="0"/>
              </a:spcBef>
              <a:spcAft>
                <a:spcPts val="0"/>
              </a:spcAft>
              <a:buClr>
                <a:schemeClr val="dk1"/>
              </a:buClr>
              <a:buSzPts val="1400"/>
              <a:buFont typeface="Roboto Condensed"/>
              <a:buChar char="●"/>
            </a:pPr>
            <a:r>
              <a:rPr b="0" i="0" lang="en" sz="1400" u="none" cap="none" strike="noStrike">
                <a:solidFill>
                  <a:schemeClr val="dk1"/>
                </a:solidFill>
                <a:latin typeface="Roboto Condensed"/>
                <a:ea typeface="Roboto Condensed"/>
                <a:cs typeface="Roboto Condensed"/>
                <a:sym typeface="Roboto Condensed"/>
              </a:rPr>
              <a:t>The most common form of deepfakes involves the generation and manipulation of human imagery.</a:t>
            </a:r>
            <a:endParaRPr b="0" i="0" sz="1400" u="none" cap="none" strike="noStrike">
              <a:solidFill>
                <a:schemeClr val="dk1"/>
              </a:solidFill>
              <a:latin typeface="Roboto Condensed"/>
              <a:ea typeface="Roboto Condensed"/>
              <a:cs typeface="Roboto Condensed"/>
              <a:sym typeface="Roboto Condensed"/>
            </a:endParaRPr>
          </a:p>
        </p:txBody>
      </p:sp>
      <p:sp>
        <p:nvSpPr>
          <p:cNvPr id="155" name="Google Shape;155;p3"/>
          <p:cNvSpPr txBox="1"/>
          <p:nvPr>
            <p:ph idx="4294967295" type="ctrTitle"/>
          </p:nvPr>
        </p:nvSpPr>
        <p:spPr>
          <a:xfrm flipH="1">
            <a:off x="729325" y="4293250"/>
            <a:ext cx="2577600" cy="102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700" u="none" cap="none" strike="noStrike">
                <a:solidFill>
                  <a:schemeClr val="dk1"/>
                </a:solidFill>
                <a:latin typeface="Exo 2"/>
                <a:ea typeface="Exo 2"/>
                <a:cs typeface="Exo 2"/>
                <a:sym typeface="Exo 2"/>
              </a:rPr>
              <a:t>ABSTRACT</a:t>
            </a:r>
            <a:endParaRPr b="1" i="0" sz="3700" u="none" cap="none" strike="noStrike">
              <a:solidFill>
                <a:schemeClr val="dk1"/>
              </a:solidFill>
              <a:latin typeface="Exo 2"/>
              <a:ea typeface="Exo 2"/>
              <a:cs typeface="Exo 2"/>
              <a:sym typeface="Exo 2"/>
            </a:endParaRPr>
          </a:p>
        </p:txBody>
      </p:sp>
      <p:sp>
        <p:nvSpPr>
          <p:cNvPr id="156" name="Google Shape;156;p3"/>
          <p:cNvSpPr txBox="1"/>
          <p:nvPr>
            <p:ph idx="4294967295" type="title"/>
          </p:nvPr>
        </p:nvSpPr>
        <p:spPr>
          <a:xfrm flipH="1">
            <a:off x="729325" y="3001200"/>
            <a:ext cx="1780800" cy="125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9600"/>
              <a:t>01</a:t>
            </a:r>
            <a:endParaRPr sz="9600"/>
          </a:p>
        </p:txBody>
      </p:sp>
      <p:cxnSp>
        <p:nvCxnSpPr>
          <p:cNvPr id="157" name="Google Shape;157;p3"/>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cxnSp>
        <p:nvCxnSpPr>
          <p:cNvPr id="158" name="Google Shape;158;p3"/>
          <p:cNvCxnSpPr/>
          <p:nvPr/>
        </p:nvCxnSpPr>
        <p:spPr>
          <a:xfrm>
            <a:off x="3306925" y="0"/>
            <a:ext cx="0" cy="2382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ph idx="1" type="subTitle"/>
          </p:nvPr>
        </p:nvSpPr>
        <p:spPr>
          <a:xfrm>
            <a:off x="3329925" y="1036950"/>
            <a:ext cx="5638200" cy="30696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Deepfake is a technique that can superimpose face images of a target person to a video of a source person to create a video of the target person doing or saying things the source person does. The underlying mechanism for deepfake creation is deep learning models such as autoencoders and generative adversarial networks,  which have been applied widely in the computer vision domain.</a:t>
            </a:r>
            <a:endParaRPr sz="1400">
              <a:solidFill>
                <a:schemeClr val="dk1"/>
              </a:solidFill>
              <a:latin typeface="Roboto Condensed"/>
              <a:ea typeface="Roboto Condensed"/>
              <a:cs typeface="Roboto Condensed"/>
              <a:sym typeface="Roboto Condensed"/>
            </a:endParaRPr>
          </a:p>
          <a:p>
            <a:pPr indent="0" lvl="0" marL="457200" rtl="0" algn="just">
              <a:lnSpc>
                <a:spcPct val="100000"/>
              </a:lnSpc>
              <a:spcBef>
                <a:spcPts val="0"/>
              </a:spcBef>
              <a:spcAft>
                <a:spcPts val="0"/>
              </a:spcAft>
              <a:buSzPts val="1100"/>
              <a:buNone/>
            </a:pPr>
            <a:r>
              <a:t/>
            </a:r>
            <a:endParaRPr sz="1400">
              <a:solidFill>
                <a:schemeClr val="dk1"/>
              </a:solidFill>
              <a:latin typeface="Roboto Condensed"/>
              <a:ea typeface="Roboto Condensed"/>
              <a:cs typeface="Roboto Condensed"/>
              <a:sym typeface="Roboto Condensed"/>
            </a:endParaRPr>
          </a:p>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Deepfake methods normally require a large amount of image and video data to train models to create photo-realistic images and videos. </a:t>
            </a:r>
            <a:endParaRPr sz="1400">
              <a:solidFill>
                <a:schemeClr val="dk1"/>
              </a:solidFill>
              <a:latin typeface="Roboto Condensed"/>
              <a:ea typeface="Roboto Condensed"/>
              <a:cs typeface="Roboto Condensed"/>
              <a:sym typeface="Roboto Condensed"/>
            </a:endParaRPr>
          </a:p>
          <a:p>
            <a:pPr indent="0" lvl="0" marL="0" rtl="0" algn="just">
              <a:lnSpc>
                <a:spcPct val="100000"/>
              </a:lnSpc>
              <a:spcBef>
                <a:spcPts val="0"/>
              </a:spcBef>
              <a:spcAft>
                <a:spcPts val="0"/>
              </a:spcAft>
              <a:buSzPts val="1100"/>
              <a:buNone/>
            </a:pPr>
            <a:r>
              <a:t/>
            </a:r>
            <a:endParaRPr sz="1400">
              <a:solidFill>
                <a:schemeClr val="dk1"/>
              </a:solidFill>
              <a:latin typeface="Roboto Condensed"/>
              <a:ea typeface="Roboto Condensed"/>
              <a:cs typeface="Roboto Condensed"/>
              <a:sym typeface="Roboto Condensed"/>
            </a:endParaRPr>
          </a:p>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To overcome such a situation, Deepfake detection is very important. So, a deep learning-based method that can effectively distinguish AI-generated fake videos (Deepfake Videos) from real videos.</a:t>
            </a:r>
            <a:endParaRPr sz="1400">
              <a:solidFill>
                <a:schemeClr val="dk1"/>
              </a:solidFill>
              <a:latin typeface="Roboto Condensed"/>
              <a:ea typeface="Roboto Condensed"/>
              <a:cs typeface="Roboto Condensed"/>
              <a:sym typeface="Roboto Condensed"/>
            </a:endParaRPr>
          </a:p>
        </p:txBody>
      </p:sp>
      <p:cxnSp>
        <p:nvCxnSpPr>
          <p:cNvPr id="164" name="Google Shape;164;p4"/>
          <p:cNvCxnSpPr/>
          <p:nvPr/>
        </p:nvCxnSpPr>
        <p:spPr>
          <a:xfrm>
            <a:off x="3329925" y="0"/>
            <a:ext cx="0" cy="2382600"/>
          </a:xfrm>
          <a:prstGeom prst="straightConnector1">
            <a:avLst/>
          </a:prstGeom>
          <a:noFill/>
          <a:ln cap="flat" cmpd="sng" w="9525">
            <a:solidFill>
              <a:schemeClr val="dk2"/>
            </a:solidFill>
            <a:prstDash val="solid"/>
            <a:round/>
            <a:headEnd len="sm" w="sm" type="none"/>
            <a:tailEnd len="sm" w="sm" type="none"/>
          </a:ln>
        </p:spPr>
      </p:cxnSp>
      <p:sp>
        <p:nvSpPr>
          <p:cNvPr id="165" name="Google Shape;165;p4"/>
          <p:cNvSpPr txBox="1"/>
          <p:nvPr>
            <p:ph idx="4294967295" type="ctrTitle"/>
          </p:nvPr>
        </p:nvSpPr>
        <p:spPr>
          <a:xfrm flipH="1">
            <a:off x="729475" y="4293250"/>
            <a:ext cx="3808200" cy="102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700" u="none" cap="none" strike="noStrike">
                <a:solidFill>
                  <a:schemeClr val="dk1"/>
                </a:solidFill>
                <a:latin typeface="Exo 2"/>
                <a:ea typeface="Exo 2"/>
                <a:cs typeface="Exo 2"/>
                <a:sym typeface="Exo 2"/>
              </a:rPr>
              <a:t>INTRODUCTION</a:t>
            </a:r>
            <a:endParaRPr b="1" i="0" sz="3700" u="none" cap="none" strike="noStrike">
              <a:solidFill>
                <a:schemeClr val="dk1"/>
              </a:solidFill>
              <a:latin typeface="Exo 2"/>
              <a:ea typeface="Exo 2"/>
              <a:cs typeface="Exo 2"/>
              <a:sym typeface="Exo 2"/>
            </a:endParaRPr>
          </a:p>
        </p:txBody>
      </p:sp>
      <p:sp>
        <p:nvSpPr>
          <p:cNvPr id="166" name="Google Shape;166;p4"/>
          <p:cNvSpPr txBox="1"/>
          <p:nvPr>
            <p:ph idx="4294967295" type="title"/>
          </p:nvPr>
        </p:nvSpPr>
        <p:spPr>
          <a:xfrm flipH="1">
            <a:off x="729325" y="3001200"/>
            <a:ext cx="1780800" cy="125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9600"/>
              <a:t>02</a:t>
            </a:r>
            <a:endParaRPr sz="9600"/>
          </a:p>
        </p:txBody>
      </p:sp>
      <p:cxnSp>
        <p:nvCxnSpPr>
          <p:cNvPr id="167" name="Google Shape;167;p4"/>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5"/>
          <p:cNvSpPr txBox="1"/>
          <p:nvPr>
            <p:ph idx="1" type="subTitle"/>
          </p:nvPr>
        </p:nvSpPr>
        <p:spPr>
          <a:xfrm>
            <a:off x="3329925" y="714750"/>
            <a:ext cx="5638200" cy="37140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Deep learning is a class of machine learning algorithms that uses multiple layers to progressively extract higher-level features from the raw input. For example, in image processing, lower layers may identify edges, while higher layers may identify the concepts relevant to a human such as digits or letters or faces. </a:t>
            </a:r>
            <a:endParaRPr sz="1400">
              <a:solidFill>
                <a:schemeClr val="dk1"/>
              </a:solidFill>
              <a:latin typeface="Roboto Condensed"/>
              <a:ea typeface="Roboto Condensed"/>
              <a:cs typeface="Roboto Condensed"/>
              <a:sym typeface="Roboto Condensed"/>
            </a:endParaRPr>
          </a:p>
          <a:p>
            <a:pPr indent="0" lvl="0" marL="457200" rtl="0" algn="just">
              <a:lnSpc>
                <a:spcPct val="100000"/>
              </a:lnSpc>
              <a:spcBef>
                <a:spcPts val="0"/>
              </a:spcBef>
              <a:spcAft>
                <a:spcPts val="0"/>
              </a:spcAft>
              <a:buSzPts val="1100"/>
              <a:buNone/>
            </a:pPr>
            <a:r>
              <a:t/>
            </a:r>
            <a:endParaRPr sz="1400">
              <a:solidFill>
                <a:schemeClr val="dk1"/>
              </a:solidFill>
              <a:latin typeface="Roboto Condensed"/>
              <a:ea typeface="Roboto Condensed"/>
              <a:cs typeface="Roboto Condensed"/>
              <a:sym typeface="Roboto Condensed"/>
            </a:endParaRPr>
          </a:p>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The main machine learning methods used to create deepfakes are based on deep learning and involve training generative neural network architectures, such as autoencoders or generative adversarial networks (GANs). </a:t>
            </a:r>
            <a:endParaRPr sz="1400">
              <a:solidFill>
                <a:schemeClr val="dk1"/>
              </a:solidFill>
              <a:latin typeface="Roboto Condensed"/>
              <a:ea typeface="Roboto Condensed"/>
              <a:cs typeface="Roboto Condensed"/>
              <a:sym typeface="Roboto Condensed"/>
            </a:endParaRPr>
          </a:p>
          <a:p>
            <a:pPr indent="0" lvl="0" marL="0" rtl="0" algn="just">
              <a:lnSpc>
                <a:spcPct val="100000"/>
              </a:lnSpc>
              <a:spcBef>
                <a:spcPts val="0"/>
              </a:spcBef>
              <a:spcAft>
                <a:spcPts val="0"/>
              </a:spcAft>
              <a:buSzPts val="1100"/>
              <a:buNone/>
            </a:pPr>
            <a:r>
              <a:t/>
            </a:r>
            <a:endParaRPr sz="1400">
              <a:solidFill>
                <a:schemeClr val="dk1"/>
              </a:solidFill>
              <a:latin typeface="Roboto Condensed"/>
              <a:ea typeface="Roboto Condensed"/>
              <a:cs typeface="Roboto Condensed"/>
              <a:sym typeface="Roboto Condensed"/>
            </a:endParaRPr>
          </a:p>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Deepfakes are synthetic media in which a person in an existing image or video is replaced with someone else's likeness. While the act of faking content is not new, deepfakes leverage powerful techniques from machine learning and artificial intelligence to manipulate or generate visual and audio content with a high potential to deceive. </a:t>
            </a:r>
            <a:endParaRPr sz="1400">
              <a:solidFill>
                <a:schemeClr val="dk1"/>
              </a:solidFill>
              <a:latin typeface="Roboto Condensed"/>
              <a:ea typeface="Roboto Condensed"/>
              <a:cs typeface="Roboto Condensed"/>
              <a:sym typeface="Roboto Condensed"/>
            </a:endParaRPr>
          </a:p>
        </p:txBody>
      </p:sp>
      <p:cxnSp>
        <p:nvCxnSpPr>
          <p:cNvPr id="173" name="Google Shape;173;p5"/>
          <p:cNvCxnSpPr/>
          <p:nvPr/>
        </p:nvCxnSpPr>
        <p:spPr>
          <a:xfrm>
            <a:off x="3329925" y="0"/>
            <a:ext cx="0" cy="2382600"/>
          </a:xfrm>
          <a:prstGeom prst="straightConnector1">
            <a:avLst/>
          </a:prstGeom>
          <a:noFill/>
          <a:ln cap="flat" cmpd="sng" w="9525">
            <a:solidFill>
              <a:schemeClr val="dk2"/>
            </a:solidFill>
            <a:prstDash val="solid"/>
            <a:round/>
            <a:headEnd len="sm" w="sm" type="none"/>
            <a:tailEnd len="sm" w="sm" type="none"/>
          </a:ln>
        </p:spPr>
      </p:cxnSp>
      <p:sp>
        <p:nvSpPr>
          <p:cNvPr id="174" name="Google Shape;174;p5"/>
          <p:cNvSpPr txBox="1"/>
          <p:nvPr>
            <p:ph idx="4294967295" type="ctrTitle"/>
          </p:nvPr>
        </p:nvSpPr>
        <p:spPr>
          <a:xfrm flipH="1">
            <a:off x="773250" y="3762375"/>
            <a:ext cx="2317200" cy="115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700" u="none" cap="none" strike="noStrike">
                <a:solidFill>
                  <a:schemeClr val="dk1"/>
                </a:solidFill>
                <a:latin typeface="Exo 2"/>
                <a:ea typeface="Exo 2"/>
                <a:cs typeface="Exo 2"/>
                <a:sym typeface="Exo 2"/>
              </a:rPr>
              <a:t>ABOUT </a:t>
            </a:r>
            <a:endParaRPr b="1" i="0" sz="37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chemeClr val="dk1"/>
              </a:buClr>
              <a:buSzPts val="2800"/>
              <a:buFont typeface="Exo 2"/>
              <a:buNone/>
            </a:pPr>
            <a:r>
              <a:rPr b="1" i="0" lang="en" sz="3700" u="none" cap="none" strike="noStrike">
                <a:solidFill>
                  <a:schemeClr val="dk1"/>
                </a:solidFill>
                <a:latin typeface="Exo 2"/>
                <a:ea typeface="Exo 2"/>
                <a:cs typeface="Exo 2"/>
                <a:sym typeface="Exo 2"/>
              </a:rPr>
              <a:t>DOMAIN</a:t>
            </a:r>
            <a:endParaRPr b="1" i="0" sz="3700" u="none" cap="none" strike="noStrike">
              <a:solidFill>
                <a:schemeClr val="dk1"/>
              </a:solidFill>
              <a:latin typeface="Exo 2"/>
              <a:ea typeface="Exo 2"/>
              <a:cs typeface="Exo 2"/>
              <a:sym typeface="Exo 2"/>
            </a:endParaRPr>
          </a:p>
        </p:txBody>
      </p:sp>
      <p:cxnSp>
        <p:nvCxnSpPr>
          <p:cNvPr id="175" name="Google Shape;175;p5"/>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6"/>
          <p:cNvSpPr txBox="1"/>
          <p:nvPr>
            <p:ph idx="1" type="subTitle"/>
          </p:nvPr>
        </p:nvSpPr>
        <p:spPr>
          <a:xfrm>
            <a:off x="3329925" y="1020450"/>
            <a:ext cx="5638200" cy="31026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The aim of this project is to provide the reader with a deeper understanding of the creation and detection of deepfakes, the current trends and advances in this field, the weaknesses of current defense solutions, and the areas that require further research and attention. </a:t>
            </a:r>
            <a:endParaRPr sz="1400">
              <a:solidFill>
                <a:schemeClr val="dk1"/>
              </a:solidFill>
              <a:latin typeface="Roboto Condensed"/>
              <a:ea typeface="Roboto Condensed"/>
              <a:cs typeface="Roboto Condensed"/>
              <a:sym typeface="Roboto Condensed"/>
            </a:endParaRPr>
          </a:p>
          <a:p>
            <a:pPr indent="0" lvl="0" marL="457200" rtl="0" algn="just">
              <a:lnSpc>
                <a:spcPct val="100000"/>
              </a:lnSpc>
              <a:spcBef>
                <a:spcPts val="0"/>
              </a:spcBef>
              <a:spcAft>
                <a:spcPts val="0"/>
              </a:spcAft>
              <a:buSzPts val="1100"/>
              <a:buNone/>
            </a:pPr>
            <a:r>
              <a:t/>
            </a:r>
            <a:endParaRPr sz="1400">
              <a:solidFill>
                <a:schemeClr val="dk1"/>
              </a:solidFill>
              <a:latin typeface="Roboto Condensed"/>
              <a:ea typeface="Roboto Condensed"/>
              <a:cs typeface="Roboto Condensed"/>
              <a:sym typeface="Roboto Condensed"/>
            </a:endParaRPr>
          </a:p>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One of the important objectives is to evaluate its performance and acceptability in terms of security, user friendliness, accuracy and reliability. </a:t>
            </a:r>
            <a:endParaRPr sz="1400">
              <a:solidFill>
                <a:schemeClr val="dk1"/>
              </a:solidFill>
              <a:latin typeface="Roboto Condensed"/>
              <a:ea typeface="Roboto Condensed"/>
              <a:cs typeface="Roboto Condensed"/>
              <a:sym typeface="Roboto Condensed"/>
            </a:endParaRPr>
          </a:p>
          <a:p>
            <a:pPr indent="0" lvl="0" marL="0" rtl="0" algn="just">
              <a:lnSpc>
                <a:spcPct val="100000"/>
              </a:lnSpc>
              <a:spcBef>
                <a:spcPts val="0"/>
              </a:spcBef>
              <a:spcAft>
                <a:spcPts val="0"/>
              </a:spcAft>
              <a:buSzPts val="1100"/>
              <a:buNone/>
            </a:pPr>
            <a:r>
              <a:t/>
            </a:r>
            <a:endParaRPr sz="1400">
              <a:solidFill>
                <a:schemeClr val="dk1"/>
              </a:solidFill>
              <a:latin typeface="Roboto Condensed"/>
              <a:ea typeface="Roboto Condensed"/>
              <a:cs typeface="Roboto Condensed"/>
              <a:sym typeface="Roboto Condensed"/>
            </a:endParaRPr>
          </a:p>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Explore the possibility of detecting fake images/videos for any social media platforms. If we can successfully detect fake images/videos from social media platforms, it would significantly reduce the user effort to identify fake images/videos.</a:t>
            </a:r>
            <a:endParaRPr sz="1400">
              <a:solidFill>
                <a:schemeClr val="dk1"/>
              </a:solidFill>
              <a:latin typeface="Roboto Condensed"/>
              <a:ea typeface="Roboto Condensed"/>
              <a:cs typeface="Roboto Condensed"/>
              <a:sym typeface="Roboto Condensed"/>
            </a:endParaRPr>
          </a:p>
        </p:txBody>
      </p:sp>
      <p:cxnSp>
        <p:nvCxnSpPr>
          <p:cNvPr id="181" name="Google Shape;181;p6"/>
          <p:cNvCxnSpPr/>
          <p:nvPr/>
        </p:nvCxnSpPr>
        <p:spPr>
          <a:xfrm>
            <a:off x="3329925" y="0"/>
            <a:ext cx="0" cy="2382600"/>
          </a:xfrm>
          <a:prstGeom prst="straightConnector1">
            <a:avLst/>
          </a:prstGeom>
          <a:noFill/>
          <a:ln cap="flat" cmpd="sng" w="9525">
            <a:solidFill>
              <a:schemeClr val="dk2"/>
            </a:solidFill>
            <a:prstDash val="solid"/>
            <a:round/>
            <a:headEnd len="sm" w="sm" type="none"/>
            <a:tailEnd len="sm" w="sm" type="none"/>
          </a:ln>
        </p:spPr>
      </p:cxnSp>
      <p:sp>
        <p:nvSpPr>
          <p:cNvPr id="182" name="Google Shape;182;p6"/>
          <p:cNvSpPr txBox="1"/>
          <p:nvPr>
            <p:ph idx="4294967295" type="ctrTitle"/>
          </p:nvPr>
        </p:nvSpPr>
        <p:spPr>
          <a:xfrm flipH="1">
            <a:off x="729375" y="4293250"/>
            <a:ext cx="2841600" cy="85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700" u="none" cap="none" strike="noStrike">
                <a:solidFill>
                  <a:schemeClr val="dk1"/>
                </a:solidFill>
                <a:latin typeface="Exo 2"/>
                <a:ea typeface="Exo 2"/>
                <a:cs typeface="Exo 2"/>
                <a:sym typeface="Exo 2"/>
              </a:rPr>
              <a:t>OBJECTIVES</a:t>
            </a:r>
            <a:endParaRPr b="1" i="0" sz="3700" u="none" cap="none" strike="noStrike">
              <a:solidFill>
                <a:schemeClr val="dk1"/>
              </a:solidFill>
              <a:latin typeface="Exo 2"/>
              <a:ea typeface="Exo 2"/>
              <a:cs typeface="Exo 2"/>
              <a:sym typeface="Exo 2"/>
            </a:endParaRPr>
          </a:p>
        </p:txBody>
      </p:sp>
      <p:cxnSp>
        <p:nvCxnSpPr>
          <p:cNvPr id="183" name="Google Shape;183;p6"/>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txBox="1"/>
          <p:nvPr>
            <p:ph idx="1" type="subTitle"/>
          </p:nvPr>
        </p:nvSpPr>
        <p:spPr>
          <a:xfrm>
            <a:off x="3329925" y="1127250"/>
            <a:ext cx="5638200" cy="28890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There are many tools available for creating the deepfake, but for deepfake detection there is hardly any tool available. Our approach for detecting the deepfake will be a great contribution in avoiding the percolation of the deepfake over the world wide web. </a:t>
            </a:r>
            <a:endParaRPr sz="1400">
              <a:solidFill>
                <a:schemeClr val="dk1"/>
              </a:solidFill>
              <a:latin typeface="Roboto Condensed"/>
              <a:ea typeface="Roboto Condensed"/>
              <a:cs typeface="Roboto Condensed"/>
              <a:sym typeface="Roboto Condensed"/>
            </a:endParaRPr>
          </a:p>
          <a:p>
            <a:pPr indent="0" lvl="0" marL="0" rtl="0" algn="just">
              <a:lnSpc>
                <a:spcPct val="100000"/>
              </a:lnSpc>
              <a:spcBef>
                <a:spcPts val="0"/>
              </a:spcBef>
              <a:spcAft>
                <a:spcPts val="0"/>
              </a:spcAft>
              <a:buSzPts val="1100"/>
              <a:buNone/>
            </a:pPr>
            <a:r>
              <a:t/>
            </a:r>
            <a:endParaRPr sz="1400">
              <a:solidFill>
                <a:schemeClr val="dk1"/>
              </a:solidFill>
              <a:latin typeface="Roboto Condensed"/>
              <a:ea typeface="Roboto Condensed"/>
              <a:cs typeface="Roboto Condensed"/>
              <a:sym typeface="Roboto Condensed"/>
            </a:endParaRPr>
          </a:p>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Since most of the deepfakes are created via adversarial training (GANs), the creator algorithm’s ability to evade AI-based detection methods will improve as they are introduced to new detection systems. </a:t>
            </a:r>
            <a:endParaRPr sz="1400">
              <a:solidFill>
                <a:schemeClr val="dk1"/>
              </a:solidFill>
              <a:latin typeface="Roboto Condensed"/>
              <a:ea typeface="Roboto Condensed"/>
              <a:cs typeface="Roboto Condensed"/>
              <a:sym typeface="Roboto Condensed"/>
            </a:endParaRPr>
          </a:p>
          <a:p>
            <a:pPr indent="0" lvl="0" marL="457200" rtl="0" algn="just">
              <a:lnSpc>
                <a:spcPct val="100000"/>
              </a:lnSpc>
              <a:spcBef>
                <a:spcPts val="0"/>
              </a:spcBef>
              <a:spcAft>
                <a:spcPts val="0"/>
              </a:spcAft>
              <a:buSzPts val="1100"/>
              <a:buNone/>
            </a:pPr>
            <a:r>
              <a:t/>
            </a:r>
            <a:endParaRPr sz="1400">
              <a:solidFill>
                <a:schemeClr val="dk1"/>
              </a:solidFill>
              <a:latin typeface="Roboto Condensed"/>
              <a:ea typeface="Roboto Condensed"/>
              <a:cs typeface="Roboto Condensed"/>
              <a:sym typeface="Roboto Condensed"/>
            </a:endParaRPr>
          </a:p>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Recently, Facebook Deepfake Detection Challenge (DFDC) Results: The best models got 65% accuracy on real-world data. The results reinforce the difficulty of deepfake detection and emphasize the limitations of AI models to mitigate the synthetic media threat.</a:t>
            </a:r>
            <a:endParaRPr sz="1400">
              <a:solidFill>
                <a:schemeClr val="dk1"/>
              </a:solidFill>
              <a:latin typeface="Roboto Condensed"/>
              <a:ea typeface="Roboto Condensed"/>
              <a:cs typeface="Roboto Condensed"/>
              <a:sym typeface="Roboto Condensed"/>
            </a:endParaRPr>
          </a:p>
        </p:txBody>
      </p:sp>
      <p:cxnSp>
        <p:nvCxnSpPr>
          <p:cNvPr id="189" name="Google Shape;189;p7"/>
          <p:cNvCxnSpPr/>
          <p:nvPr/>
        </p:nvCxnSpPr>
        <p:spPr>
          <a:xfrm>
            <a:off x="3329925" y="0"/>
            <a:ext cx="0" cy="2382600"/>
          </a:xfrm>
          <a:prstGeom prst="straightConnector1">
            <a:avLst/>
          </a:prstGeom>
          <a:noFill/>
          <a:ln cap="flat" cmpd="sng" w="9525">
            <a:solidFill>
              <a:schemeClr val="dk2"/>
            </a:solidFill>
            <a:prstDash val="solid"/>
            <a:round/>
            <a:headEnd len="sm" w="sm" type="none"/>
            <a:tailEnd len="sm" w="sm" type="none"/>
          </a:ln>
        </p:spPr>
      </p:cxnSp>
      <p:sp>
        <p:nvSpPr>
          <p:cNvPr id="190" name="Google Shape;190;p7"/>
          <p:cNvSpPr txBox="1"/>
          <p:nvPr>
            <p:ph idx="4294967295" type="ctrTitle"/>
          </p:nvPr>
        </p:nvSpPr>
        <p:spPr>
          <a:xfrm flipH="1">
            <a:off x="729525" y="3743275"/>
            <a:ext cx="2600400" cy="102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700" u="none" cap="none" strike="noStrike">
                <a:solidFill>
                  <a:schemeClr val="dk1"/>
                </a:solidFill>
                <a:latin typeface="Exo 2"/>
                <a:ea typeface="Exo 2"/>
                <a:cs typeface="Exo 2"/>
                <a:sym typeface="Exo 2"/>
              </a:rPr>
              <a:t>EXISTING</a:t>
            </a:r>
            <a:endParaRPr b="1" i="0" sz="37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chemeClr val="dk1"/>
              </a:buClr>
              <a:buSzPts val="2800"/>
              <a:buFont typeface="Exo 2"/>
              <a:buNone/>
            </a:pPr>
            <a:r>
              <a:rPr b="1" i="0" lang="en" sz="3700" u="none" cap="none" strike="noStrike">
                <a:solidFill>
                  <a:schemeClr val="dk1"/>
                </a:solidFill>
                <a:latin typeface="Exo 2"/>
                <a:ea typeface="Exo 2"/>
                <a:cs typeface="Exo 2"/>
                <a:sym typeface="Exo 2"/>
              </a:rPr>
              <a:t>SYSTEM</a:t>
            </a:r>
            <a:endParaRPr b="1" i="0" sz="3700" u="none" cap="none" strike="noStrike">
              <a:solidFill>
                <a:schemeClr val="dk1"/>
              </a:solidFill>
              <a:latin typeface="Exo 2"/>
              <a:ea typeface="Exo 2"/>
              <a:cs typeface="Exo 2"/>
              <a:sym typeface="Exo 2"/>
            </a:endParaRPr>
          </a:p>
        </p:txBody>
      </p:sp>
      <p:cxnSp>
        <p:nvCxnSpPr>
          <p:cNvPr id="191" name="Google Shape;191;p7"/>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8"/>
          <p:cNvSpPr txBox="1"/>
          <p:nvPr>
            <p:ph idx="1" type="subTitle"/>
          </p:nvPr>
        </p:nvSpPr>
        <p:spPr>
          <a:xfrm>
            <a:off x="3329925" y="1102350"/>
            <a:ext cx="5638200" cy="29388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Our approach for creating and detecting the deepfake will be a great contribution in avoiding the percolation of the deepfake over the world wide web. The project can be scaled up from developing a web based platform to a browser plugin for automatic deepfake detections. </a:t>
            </a:r>
            <a:endParaRPr sz="1400">
              <a:solidFill>
                <a:schemeClr val="dk1"/>
              </a:solidFill>
              <a:latin typeface="Roboto Condensed"/>
              <a:ea typeface="Roboto Condensed"/>
              <a:cs typeface="Roboto Condensed"/>
              <a:sym typeface="Roboto Condensed"/>
            </a:endParaRPr>
          </a:p>
          <a:p>
            <a:pPr indent="0" lvl="0" marL="0" rtl="0" algn="just">
              <a:lnSpc>
                <a:spcPct val="100000"/>
              </a:lnSpc>
              <a:spcBef>
                <a:spcPts val="0"/>
              </a:spcBef>
              <a:spcAft>
                <a:spcPts val="0"/>
              </a:spcAft>
              <a:buSzPts val="1100"/>
              <a:buNone/>
            </a:pPr>
            <a:r>
              <a:t/>
            </a:r>
            <a:endParaRPr sz="1400">
              <a:solidFill>
                <a:schemeClr val="dk1"/>
              </a:solidFill>
              <a:latin typeface="Roboto Condensed"/>
              <a:ea typeface="Roboto Condensed"/>
              <a:cs typeface="Roboto Condensed"/>
              <a:sym typeface="Roboto Condensed"/>
            </a:endParaRPr>
          </a:p>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Even big applications like WhatsApp, Facebook can integrate this project with their application for easy pre-detection of deepfake before sending it to another user. </a:t>
            </a:r>
            <a:endParaRPr sz="1400">
              <a:solidFill>
                <a:schemeClr val="dk1"/>
              </a:solidFill>
              <a:latin typeface="Roboto Condensed"/>
              <a:ea typeface="Roboto Condensed"/>
              <a:cs typeface="Roboto Condensed"/>
              <a:sym typeface="Roboto Condensed"/>
            </a:endParaRPr>
          </a:p>
          <a:p>
            <a:pPr indent="0" lvl="0" marL="457200" rtl="0" algn="just">
              <a:lnSpc>
                <a:spcPct val="100000"/>
              </a:lnSpc>
              <a:spcBef>
                <a:spcPts val="0"/>
              </a:spcBef>
              <a:spcAft>
                <a:spcPts val="0"/>
              </a:spcAft>
              <a:buSzPts val="1100"/>
              <a:buNone/>
            </a:pPr>
            <a:r>
              <a:t/>
            </a:r>
            <a:endParaRPr sz="1400">
              <a:solidFill>
                <a:schemeClr val="dk1"/>
              </a:solidFill>
              <a:latin typeface="Roboto Condensed"/>
              <a:ea typeface="Roboto Condensed"/>
              <a:cs typeface="Roboto Condensed"/>
              <a:sym typeface="Roboto Condensed"/>
            </a:endParaRPr>
          </a:p>
          <a:p>
            <a:pPr indent="-317500" lvl="0" marL="457200" rtl="0" algn="just">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One of the important objectives is to evaluate its performance and acceptability in terms of security, user-friendliness, accuracy and reliability. Our method is focusing on detecting all types of deepfake like replacement deepfake , retrenchment deepfake and interpersonal deepfake.</a:t>
            </a:r>
            <a:endParaRPr sz="1400">
              <a:solidFill>
                <a:schemeClr val="dk1"/>
              </a:solidFill>
              <a:latin typeface="Roboto Condensed"/>
              <a:ea typeface="Roboto Condensed"/>
              <a:cs typeface="Roboto Condensed"/>
              <a:sym typeface="Roboto Condensed"/>
            </a:endParaRPr>
          </a:p>
        </p:txBody>
      </p:sp>
      <p:cxnSp>
        <p:nvCxnSpPr>
          <p:cNvPr id="197" name="Google Shape;197;p8"/>
          <p:cNvCxnSpPr/>
          <p:nvPr/>
        </p:nvCxnSpPr>
        <p:spPr>
          <a:xfrm>
            <a:off x="3329925" y="0"/>
            <a:ext cx="0" cy="2382600"/>
          </a:xfrm>
          <a:prstGeom prst="straightConnector1">
            <a:avLst/>
          </a:prstGeom>
          <a:noFill/>
          <a:ln cap="flat" cmpd="sng" w="9525">
            <a:solidFill>
              <a:schemeClr val="dk2"/>
            </a:solidFill>
            <a:prstDash val="solid"/>
            <a:round/>
            <a:headEnd len="sm" w="sm" type="none"/>
            <a:tailEnd len="sm" w="sm" type="none"/>
          </a:ln>
        </p:spPr>
      </p:cxnSp>
      <p:sp>
        <p:nvSpPr>
          <p:cNvPr id="198" name="Google Shape;198;p8"/>
          <p:cNvSpPr txBox="1"/>
          <p:nvPr>
            <p:ph idx="4294967295" type="ctrTitle"/>
          </p:nvPr>
        </p:nvSpPr>
        <p:spPr>
          <a:xfrm flipH="1">
            <a:off x="729525" y="3212275"/>
            <a:ext cx="2600400" cy="16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Exo 2"/>
              <a:buNone/>
            </a:pPr>
            <a:r>
              <a:rPr b="1" i="0" lang="en" sz="3700" u="none" cap="none" strike="noStrike">
                <a:solidFill>
                  <a:schemeClr val="dk1"/>
                </a:solidFill>
                <a:latin typeface="Exo 2"/>
                <a:ea typeface="Exo 2"/>
                <a:cs typeface="Exo 2"/>
                <a:sym typeface="Exo 2"/>
              </a:rPr>
              <a:t>OUR</a:t>
            </a:r>
            <a:endParaRPr b="1" i="0" sz="37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chemeClr val="dk1"/>
              </a:buClr>
              <a:buSzPts val="2800"/>
              <a:buFont typeface="Exo 2"/>
              <a:buNone/>
            </a:pPr>
            <a:r>
              <a:rPr b="1" i="0" lang="en" sz="3700" u="none" cap="none" strike="noStrike">
                <a:solidFill>
                  <a:schemeClr val="dk1"/>
                </a:solidFill>
                <a:latin typeface="Exo 2"/>
                <a:ea typeface="Exo 2"/>
                <a:cs typeface="Exo 2"/>
                <a:sym typeface="Exo 2"/>
              </a:rPr>
              <a:t>PROPOSED</a:t>
            </a:r>
            <a:br>
              <a:rPr b="1" i="0" lang="en" sz="3700" u="none" cap="none" strike="noStrike">
                <a:solidFill>
                  <a:schemeClr val="dk1"/>
                </a:solidFill>
                <a:latin typeface="Exo 2"/>
                <a:ea typeface="Exo 2"/>
                <a:cs typeface="Exo 2"/>
                <a:sym typeface="Exo 2"/>
              </a:rPr>
            </a:br>
            <a:r>
              <a:rPr b="1" i="0" lang="en" sz="3700" u="none" cap="none" strike="noStrike">
                <a:solidFill>
                  <a:schemeClr val="dk1"/>
                </a:solidFill>
                <a:latin typeface="Exo 2"/>
                <a:ea typeface="Exo 2"/>
                <a:cs typeface="Exo 2"/>
                <a:sym typeface="Exo 2"/>
              </a:rPr>
              <a:t>SYSTEM</a:t>
            </a:r>
            <a:endParaRPr b="1" i="0" sz="3700" u="none" cap="none" strike="noStrike">
              <a:solidFill>
                <a:schemeClr val="dk1"/>
              </a:solidFill>
              <a:latin typeface="Exo 2"/>
              <a:ea typeface="Exo 2"/>
              <a:cs typeface="Exo 2"/>
              <a:sym typeface="Exo 2"/>
            </a:endParaRPr>
          </a:p>
        </p:txBody>
      </p:sp>
      <p:cxnSp>
        <p:nvCxnSpPr>
          <p:cNvPr id="199" name="Google Shape;199;p8"/>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9"/>
          <p:cNvSpPr txBox="1"/>
          <p:nvPr>
            <p:ph type="ctrTitle"/>
          </p:nvPr>
        </p:nvSpPr>
        <p:spPr>
          <a:xfrm flipH="1">
            <a:off x="931375" y="3766350"/>
            <a:ext cx="3048000" cy="10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LITERATURE</a:t>
            </a:r>
            <a:endParaRPr/>
          </a:p>
          <a:p>
            <a:pPr indent="0" lvl="0" marL="0" rtl="0" algn="l">
              <a:lnSpc>
                <a:spcPct val="100000"/>
              </a:lnSpc>
              <a:spcBef>
                <a:spcPts val="0"/>
              </a:spcBef>
              <a:spcAft>
                <a:spcPts val="0"/>
              </a:spcAft>
              <a:buSzPts val="3600"/>
              <a:buNone/>
            </a:pPr>
            <a:r>
              <a:rPr lang="en"/>
              <a:t>SURVEY</a:t>
            </a:r>
            <a:endParaRPr/>
          </a:p>
        </p:txBody>
      </p:sp>
      <p:sp>
        <p:nvSpPr>
          <p:cNvPr id="205" name="Google Shape;205;p9"/>
          <p:cNvSpPr txBox="1"/>
          <p:nvPr>
            <p:ph idx="2" type="title"/>
          </p:nvPr>
        </p:nvSpPr>
        <p:spPr>
          <a:xfrm flipH="1">
            <a:off x="931375" y="2573550"/>
            <a:ext cx="1780800" cy="125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9600"/>
              <a:t>03</a:t>
            </a:r>
            <a:endParaRPr sz="9600"/>
          </a:p>
        </p:txBody>
      </p:sp>
      <p:cxnSp>
        <p:nvCxnSpPr>
          <p:cNvPr id="206" name="Google Shape;206;p9"/>
          <p:cNvCxnSpPr/>
          <p:nvPr/>
        </p:nvCxnSpPr>
        <p:spPr>
          <a:xfrm>
            <a:off x="0" y="4918275"/>
            <a:ext cx="1368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